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508" r:id="rId2"/>
    <p:sldId id="546" r:id="rId3"/>
    <p:sldId id="511" r:id="rId4"/>
    <p:sldId id="506" r:id="rId5"/>
    <p:sldId id="510" r:id="rId6"/>
    <p:sldId id="509" r:id="rId7"/>
    <p:sldId id="536" r:id="rId8"/>
    <p:sldId id="531" r:id="rId9"/>
    <p:sldId id="543" r:id="rId10"/>
    <p:sldId id="521" r:id="rId11"/>
    <p:sldId id="523" r:id="rId12"/>
    <p:sldId id="525" r:id="rId13"/>
    <p:sldId id="524" r:id="rId14"/>
    <p:sldId id="526" r:id="rId15"/>
    <p:sldId id="515" r:id="rId16"/>
    <p:sldId id="535" r:id="rId17"/>
    <p:sldId id="532" r:id="rId18"/>
    <p:sldId id="544" r:id="rId19"/>
    <p:sldId id="538" r:id="rId20"/>
    <p:sldId id="529" r:id="rId21"/>
    <p:sldId id="540" r:id="rId22"/>
    <p:sldId id="541" r:id="rId23"/>
    <p:sldId id="542" r:id="rId24"/>
    <p:sldId id="516" r:id="rId25"/>
    <p:sldId id="533" r:id="rId26"/>
    <p:sldId id="519" r:id="rId27"/>
    <p:sldId id="522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B20"/>
    <a:srgbClr val="050A30"/>
    <a:srgbClr val="FFFFFF"/>
    <a:srgbClr val="E7EFF6"/>
    <a:srgbClr val="FFECD9"/>
    <a:srgbClr val="404040"/>
    <a:srgbClr val="000000"/>
    <a:srgbClr val="FF9803"/>
    <a:srgbClr val="FF9805"/>
    <a:srgbClr val="F8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0"/>
  </p:normalViewPr>
  <p:slideViewPr>
    <p:cSldViewPr snapToGrid="0">
      <p:cViewPr varScale="1">
        <p:scale>
          <a:sx n="115" d="100"/>
          <a:sy n="115" d="100"/>
        </p:scale>
        <p:origin x="376" y="20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0529B-8B7F-4E64-8083-8E80B76C19A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EB26B-0D51-457C-AFF3-783F929C2870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7204E-C675-6D40-AEA2-CC079194622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96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EB26B-0D51-457C-AFF3-783F929C287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14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6A100-51E1-4923-9051-8371C2F3859D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E594F-8073-4759-9760-86ADCA539D25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startupanwalt.de/" TargetMode="External"/><Relationship Id="rId2" Type="http://schemas.openxmlformats.org/officeDocument/2006/relationships/hyperlink" Target="mailto:nils@derstartupanwalt.d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startupanwalt.de/" TargetMode="External"/><Relationship Id="rId2" Type="http://schemas.openxmlformats.org/officeDocument/2006/relationships/hyperlink" Target="mailto:nils@derstartupanwalt.d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enzstelle 7">
            <a:extLst>
              <a:ext uri="{FF2B5EF4-FFF2-40B4-BE49-F238E27FC236}">
                <a16:creationId xmlns:a16="http://schemas.microsoft.com/office/drawing/2014/main" id="{A7AC5F0C-76D2-15D6-0493-C99BCEEA9AA3}"/>
              </a:ext>
            </a:extLst>
          </p:cNvPr>
          <p:cNvSpPr/>
          <p:nvPr/>
        </p:nvSpPr>
        <p:spPr>
          <a:xfrm>
            <a:off x="3001108" y="2753647"/>
            <a:ext cx="4314092" cy="1255642"/>
          </a:xfrm>
          <a:prstGeom prst="flowChartTerminator">
            <a:avLst/>
          </a:prstGeom>
          <a:solidFill>
            <a:srgbClr val="F88B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5CE15A9-D3F0-C1FA-EA5D-C2B4CE5B19C1}"/>
              </a:ext>
            </a:extLst>
          </p:cNvPr>
          <p:cNvSpPr txBox="1">
            <a:spLocks/>
          </p:cNvSpPr>
          <p:nvPr/>
        </p:nvSpPr>
        <p:spPr>
          <a:xfrm>
            <a:off x="528558" y="1592381"/>
            <a:ext cx="1121133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e-DE" sz="7000" b="1" dirty="0">
                <a:solidFill>
                  <a:schemeClr val="bg1"/>
                </a:solidFill>
                <a:latin typeface="Segoe UI" panose="020B0502040204020203" pitchFamily="34" charset="0"/>
                <a:ea typeface="Helvetica Neue" panose="02000503000000020004" pitchFamily="2" charset="0"/>
                <a:cs typeface="Segoe UI" panose="020B0502040204020203" pitchFamily="34" charset="0"/>
              </a:rPr>
              <a:t>DER</a:t>
            </a:r>
            <a:r>
              <a:rPr lang="de-DE" sz="7000" b="1" dirty="0">
                <a:solidFill>
                  <a:schemeClr val="bg1"/>
                </a:solidFill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                   </a:t>
            </a:r>
            <a:r>
              <a:rPr lang="de-DE" sz="7000" b="1" dirty="0">
                <a:solidFill>
                  <a:schemeClr val="bg1"/>
                </a:solidFill>
                <a:latin typeface="Segoe UI" panose="020B0502040204020203" pitchFamily="34" charset="0"/>
                <a:ea typeface="Helvetica Neue" panose="02000503000000020004" pitchFamily="2" charset="0"/>
                <a:cs typeface="Segoe UI" panose="020B0502040204020203" pitchFamily="34" charset="0"/>
              </a:rPr>
              <a:t>ANWALT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2902DC1-5FBE-9414-0B67-6B34AE14F962}"/>
              </a:ext>
            </a:extLst>
          </p:cNvPr>
          <p:cNvSpPr txBox="1">
            <a:spLocks/>
          </p:cNvSpPr>
          <p:nvPr/>
        </p:nvSpPr>
        <p:spPr>
          <a:xfrm>
            <a:off x="623871" y="156893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e-DE" sz="7000" i="1" dirty="0">
                <a:solidFill>
                  <a:schemeClr val="bg1"/>
                </a:solidFill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STARTUP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ACE142-42C8-463D-0A7D-A024DF422301}"/>
              </a:ext>
            </a:extLst>
          </p:cNvPr>
          <p:cNvSpPr/>
          <p:nvPr/>
        </p:nvSpPr>
        <p:spPr>
          <a:xfrm>
            <a:off x="9767871" y="459770"/>
            <a:ext cx="1785686" cy="17838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Bild, das Text, Menschliches Gesicht, Schrift, Grafiken enthält.&#10;&#10;Automatisch generierte Beschreibung">
            <a:extLst>
              <a:ext uri="{FF2B5EF4-FFF2-40B4-BE49-F238E27FC236}">
                <a16:creationId xmlns:a16="http://schemas.microsoft.com/office/drawing/2014/main" id="{D6F7A839-437D-8005-437C-EDA228581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60"/>
          <a:stretch/>
        </p:blipFill>
        <p:spPr>
          <a:xfrm>
            <a:off x="10243902" y="705165"/>
            <a:ext cx="862843" cy="1280391"/>
          </a:xfrm>
          <a:prstGeom prst="rect">
            <a:avLst/>
          </a:prstGeom>
        </p:spPr>
      </p:pic>
      <p:sp>
        <p:nvSpPr>
          <p:cNvPr id="11" name="Inhaltsplatzhalter 16">
            <a:extLst>
              <a:ext uri="{FF2B5EF4-FFF2-40B4-BE49-F238E27FC236}">
                <a16:creationId xmlns:a16="http://schemas.microsoft.com/office/drawing/2014/main" id="{41EB2933-7D91-8098-2164-A0BABEBE8F61}"/>
              </a:ext>
            </a:extLst>
          </p:cNvPr>
          <p:cNvSpPr txBox="1">
            <a:spLocks/>
          </p:cNvSpPr>
          <p:nvPr/>
        </p:nvSpPr>
        <p:spPr>
          <a:xfrm>
            <a:off x="1040124" y="4203555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de-DE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de-DE" sz="1800" dirty="0">
              <a:solidFill>
                <a:schemeClr val="bg1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3200" dirty="0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Digital		Verständlich 		Fair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7D2E0F0-B812-C721-F95A-4F1C0A0E9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750" y="5101776"/>
            <a:ext cx="676031" cy="67603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DC6FF42-481E-48EF-9329-D02188B8F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761" y="5101776"/>
            <a:ext cx="676031" cy="67603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E580E59-18A2-B301-518B-95416991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64" y="5125222"/>
            <a:ext cx="676031" cy="67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35E96913-FAAB-28D4-2EC5-23D5ABFC01AE}"/>
              </a:ext>
            </a:extLst>
          </p:cNvPr>
          <p:cNvSpPr txBox="1"/>
          <p:nvPr/>
        </p:nvSpPr>
        <p:spPr>
          <a:xfrm>
            <a:off x="5287108" y="3605268"/>
            <a:ext cx="5914292" cy="311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de-DE" sz="2200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30000"/>
              </a:lnSpc>
            </a:pPr>
            <a:r>
              <a:rPr lang="de-DE" sz="22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Gesellschaftsvertrag		 	</a:t>
            </a:r>
          </a:p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Geschäftsführer Dienstvertrag</a:t>
            </a:r>
          </a:p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Gesellschaftervereinbarung</a:t>
            </a:r>
          </a:p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Besprechung &amp; Beratung	 	</a:t>
            </a:r>
          </a:p>
          <a:p>
            <a:pPr>
              <a:lnSpc>
                <a:spcPct val="12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>
              <a:lnSpc>
                <a:spcPct val="110000"/>
              </a:lnSpc>
            </a:pPr>
            <a:r>
              <a:rPr lang="de-DE" sz="22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8200" y="107219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Das </a:t>
            </a:r>
            <a:r>
              <a:rPr lang="de-DE" sz="4400" b="1" dirty="0" err="1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gründungspaket</a:t>
            </a:r>
            <a:endParaRPr lang="de-DE" sz="4400" b="1" dirty="0">
              <a:solidFill>
                <a:srgbClr val="000635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Inhaltsplatzhalter 16">
            <a:extLst>
              <a:ext uri="{FF2B5EF4-FFF2-40B4-BE49-F238E27FC236}">
                <a16:creationId xmlns:a16="http://schemas.microsoft.com/office/drawing/2014/main" id="{00E384E3-1044-30B8-C168-31241E44F689}"/>
              </a:ext>
            </a:extLst>
          </p:cNvPr>
          <p:cNvSpPr txBox="1">
            <a:spLocks/>
          </p:cNvSpPr>
          <p:nvPr/>
        </p:nvSpPr>
        <p:spPr>
          <a:xfrm>
            <a:off x="838200" y="1416961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/>
          </a:p>
          <a:p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4F99F216-9CB5-228D-B1F9-DD00B999DD18}"/>
              </a:ext>
            </a:extLst>
          </p:cNvPr>
          <p:cNvSpPr txBox="1">
            <a:spLocks/>
          </p:cNvSpPr>
          <p:nvPr/>
        </p:nvSpPr>
        <p:spPr>
          <a:xfrm>
            <a:off x="990600" y="1391517"/>
            <a:ext cx="10615314" cy="2266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de-DE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Gründung einer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GbR</a:t>
            </a:r>
            <a:r>
              <a:rPr lang="de-DE" b="1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UG</a:t>
            </a:r>
            <a:r>
              <a:rPr lang="de-DE" b="1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GmbH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gemeinnützigen Gesellschaft 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oder in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Verantwortungseigentum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6479CED-0B87-547D-45F6-B04236480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507" y="5068488"/>
            <a:ext cx="397601" cy="3976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69DC6A9-26CE-5CF6-EA17-55D1A8080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508" y="4184529"/>
            <a:ext cx="397601" cy="39760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9111F23-EBA0-D74A-948E-427E20B63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398" y="4653026"/>
            <a:ext cx="397602" cy="39760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40029AF-F6B4-03B4-C4D3-3B6FE1AEDD15}"/>
              </a:ext>
            </a:extLst>
          </p:cNvPr>
          <p:cNvSpPr txBox="1"/>
          <p:nvPr/>
        </p:nvSpPr>
        <p:spPr>
          <a:xfrm>
            <a:off x="5426802" y="3467757"/>
            <a:ext cx="3570248" cy="10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Das ist alles enthalten</a:t>
            </a:r>
            <a:r>
              <a:rPr lang="de-DE" sz="2400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	</a:t>
            </a:r>
          </a:p>
        </p:txBody>
      </p:sp>
      <p:pic>
        <p:nvPicPr>
          <p:cNvPr id="13" name="Grafik 12" descr="Ein Bild, das Person, Kleidung, computer, Menschliches Gesicht enthält.&#10;&#10;Automatisch generierte Beschreibung">
            <a:extLst>
              <a:ext uri="{FF2B5EF4-FFF2-40B4-BE49-F238E27FC236}">
                <a16:creationId xmlns:a16="http://schemas.microsoft.com/office/drawing/2014/main" id="{EFD745DA-3674-78BB-C767-319F3FA75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50" y="3180099"/>
            <a:ext cx="3182794" cy="2954907"/>
          </a:xfrm>
          <a:prstGeom prst="round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99C4C2A-3922-C0BE-3969-13AC3FDB4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42" y="275726"/>
            <a:ext cx="1182500" cy="1182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CCE23E3-FC78-BC95-3D91-B4DD28389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154" y="5511750"/>
            <a:ext cx="397601" cy="3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CF21FBAC-08E4-9570-DD42-AFC5A11A3C97}"/>
              </a:ext>
            </a:extLst>
          </p:cNvPr>
          <p:cNvSpPr txBox="1"/>
          <p:nvPr/>
        </p:nvSpPr>
        <p:spPr>
          <a:xfrm>
            <a:off x="5294318" y="3902291"/>
            <a:ext cx="5549529" cy="2661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AGB</a:t>
            </a:r>
          </a:p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Datenschutz &amp; AVV</a:t>
            </a:r>
          </a:p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Impressum </a:t>
            </a:r>
            <a:r>
              <a:rPr lang="de-DE" sz="22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>
              <a:lnSpc>
                <a:spcPct val="130000"/>
              </a:lnSpc>
            </a:pPr>
            <a:r>
              <a:rPr lang="de-DE" sz="22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Partnerverträge (optional)</a:t>
            </a:r>
          </a:p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Besprechung &amp; Beratung</a:t>
            </a:r>
          </a:p>
          <a:p>
            <a:pPr>
              <a:lnSpc>
                <a:spcPct val="12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8200" y="95496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Das online </a:t>
            </a:r>
            <a:r>
              <a:rPr lang="de-DE" sz="4400" b="1" dirty="0" err="1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rechtspaket</a:t>
            </a:r>
            <a:endParaRPr lang="de-DE" sz="4400" b="1" dirty="0">
              <a:solidFill>
                <a:srgbClr val="000635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Inhaltsplatzhalter 16">
            <a:extLst>
              <a:ext uri="{FF2B5EF4-FFF2-40B4-BE49-F238E27FC236}">
                <a16:creationId xmlns:a16="http://schemas.microsoft.com/office/drawing/2014/main" id="{00E384E3-1044-30B8-C168-31241E44F689}"/>
              </a:ext>
            </a:extLst>
          </p:cNvPr>
          <p:cNvSpPr txBox="1">
            <a:spLocks/>
          </p:cNvSpPr>
          <p:nvPr/>
        </p:nvSpPr>
        <p:spPr>
          <a:xfrm>
            <a:off x="838200" y="1416961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/>
          </a:p>
          <a:p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" name="Inhaltsplatzhalter 16">
            <a:extLst>
              <a:ext uri="{FF2B5EF4-FFF2-40B4-BE49-F238E27FC236}">
                <a16:creationId xmlns:a16="http://schemas.microsoft.com/office/drawing/2014/main" id="{7155FC37-0BDB-D797-F963-E4CE0F4B81FB}"/>
              </a:ext>
            </a:extLst>
          </p:cNvPr>
          <p:cNvSpPr txBox="1">
            <a:spLocks/>
          </p:cNvSpPr>
          <p:nvPr/>
        </p:nvSpPr>
        <p:spPr>
          <a:xfrm>
            <a:off x="627410" y="1894350"/>
            <a:ext cx="11029980" cy="2393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Alle Rechtstexte für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Websites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Online-Shops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Plattformen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Apps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Software</a:t>
            </a:r>
            <a:endParaRPr lang="de-DE" b="1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8015D9-2685-CC31-76FE-76606CCB7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52" y="3943302"/>
            <a:ext cx="397601" cy="3976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1BE02C-0143-FAAE-1166-ADB49B2FC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799" y="4397749"/>
            <a:ext cx="397601" cy="3976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55A1CF-9B97-84D3-0181-F8BE89AD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53" y="4840473"/>
            <a:ext cx="397601" cy="3976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808AA5-0BA3-51F9-3B38-95BD84C3F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076" y="5296583"/>
            <a:ext cx="397601" cy="39760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D235C69-2C09-74AB-23D0-B8B57C74F613}"/>
              </a:ext>
            </a:extLst>
          </p:cNvPr>
          <p:cNvSpPr txBox="1"/>
          <p:nvPr/>
        </p:nvSpPr>
        <p:spPr>
          <a:xfrm>
            <a:off x="5446717" y="3228560"/>
            <a:ext cx="3570248" cy="105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Das ist alles enthalten	</a:t>
            </a:r>
          </a:p>
        </p:txBody>
      </p:sp>
      <p:pic>
        <p:nvPicPr>
          <p:cNvPr id="18" name="Grafik 17" descr="Ein Bild, das Person, Menschliches Gesicht, Kleidung, Lächeln enthält.&#10;&#10;Automatisch generierte Beschreibung">
            <a:extLst>
              <a:ext uri="{FF2B5EF4-FFF2-40B4-BE49-F238E27FC236}">
                <a16:creationId xmlns:a16="http://schemas.microsoft.com/office/drawing/2014/main" id="{59D9335B-0336-ACA1-3165-09736BE25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45" y="3289228"/>
            <a:ext cx="3073607" cy="2819738"/>
          </a:xfrm>
          <a:prstGeom prst="round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09FABE1-19E8-B716-17CB-D88E35BF4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97" y="184538"/>
            <a:ext cx="1134131" cy="113413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FC296CF-2667-5ACB-F864-3516D08B1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798" y="5711365"/>
            <a:ext cx="397601" cy="3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8200" y="118942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Das </a:t>
            </a:r>
            <a:r>
              <a:rPr lang="de-DE" sz="4400" b="1" dirty="0" err="1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vsop</a:t>
            </a: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de-DE" sz="4400" b="1" dirty="0" err="1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paket</a:t>
            </a:r>
            <a:endParaRPr lang="de-DE" sz="4400" b="1" dirty="0">
              <a:solidFill>
                <a:srgbClr val="000635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Inhaltsplatzhalter 16">
            <a:extLst>
              <a:ext uri="{FF2B5EF4-FFF2-40B4-BE49-F238E27FC236}">
                <a16:creationId xmlns:a16="http://schemas.microsoft.com/office/drawing/2014/main" id="{00E384E3-1044-30B8-C168-31241E44F689}"/>
              </a:ext>
            </a:extLst>
          </p:cNvPr>
          <p:cNvSpPr txBox="1">
            <a:spLocks/>
          </p:cNvSpPr>
          <p:nvPr/>
        </p:nvSpPr>
        <p:spPr>
          <a:xfrm>
            <a:off x="838200" y="1416961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/>
          </a:p>
          <a:p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" name="Inhaltsplatzhalter 16">
            <a:extLst>
              <a:ext uri="{FF2B5EF4-FFF2-40B4-BE49-F238E27FC236}">
                <a16:creationId xmlns:a16="http://schemas.microsoft.com/office/drawing/2014/main" id="{639AA7F3-3737-2535-3E7D-FCA0CC8119C3}"/>
              </a:ext>
            </a:extLst>
          </p:cNvPr>
          <p:cNvSpPr txBox="1">
            <a:spLocks/>
          </p:cNvSpPr>
          <p:nvPr/>
        </p:nvSpPr>
        <p:spPr>
          <a:xfrm>
            <a:off x="990600" y="908190"/>
            <a:ext cx="10615314" cy="2393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b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40000"/>
              </a:lnSpc>
            </a:pP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Beteiligung von Mitarbeitenden über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virtuelle Unternehmensanteile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2542B7-1E0F-AED5-DDEB-A9B8A0D2054D}"/>
              </a:ext>
            </a:extLst>
          </p:cNvPr>
          <p:cNvSpPr txBox="1"/>
          <p:nvPr/>
        </p:nvSpPr>
        <p:spPr>
          <a:xfrm>
            <a:off x="5386318" y="3605366"/>
            <a:ext cx="5474970" cy="265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200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>
              <a:lnSpc>
                <a:spcPct val="130000"/>
              </a:lnSpc>
            </a:pPr>
            <a:r>
              <a:rPr lang="de-DE" sz="22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Erstellung der </a:t>
            </a: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VSOP Bedingungen	Erstellung Gesellschafterbeschluss</a:t>
            </a:r>
          </a:p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Zuteilungsvereinbarung</a:t>
            </a:r>
          </a:p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Besprechung &amp; Beratung			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5E3FF70-933B-B7F6-1043-375DDFC8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034" y="4946085"/>
            <a:ext cx="397601" cy="3976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AAE9F49-DB38-BDBF-8BAA-4A031A033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228" y="4069408"/>
            <a:ext cx="397601" cy="3976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91D2938-6048-E64A-C83C-FBE1FF48A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228" y="4501034"/>
            <a:ext cx="397601" cy="39760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665A834-EAA6-B751-81CD-318E54C6333C}"/>
              </a:ext>
            </a:extLst>
          </p:cNvPr>
          <p:cNvSpPr txBox="1"/>
          <p:nvPr/>
        </p:nvSpPr>
        <p:spPr>
          <a:xfrm>
            <a:off x="5555864" y="3260410"/>
            <a:ext cx="3570248" cy="105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Das ist alles enthalten	</a:t>
            </a:r>
          </a:p>
        </p:txBody>
      </p:sp>
      <p:pic>
        <p:nvPicPr>
          <p:cNvPr id="13" name="Grafik 12" descr="Ein Bild, das Menschliches Gesicht, Person, Kleidung, Mann enthält.&#10;&#10;Automatisch generierte Beschreibung">
            <a:extLst>
              <a:ext uri="{FF2B5EF4-FFF2-40B4-BE49-F238E27FC236}">
                <a16:creationId xmlns:a16="http://schemas.microsoft.com/office/drawing/2014/main" id="{FBD87E85-9AE1-B6BB-346C-BF499C95D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93" y="3005680"/>
            <a:ext cx="3086683" cy="3028000"/>
          </a:xfrm>
          <a:prstGeom prst="round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7FE658-C7E0-7FE1-8C11-F30355D49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67" y="291872"/>
            <a:ext cx="1322751" cy="13227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D92E18-CDA2-7FAD-3E60-C3D3068CA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092" y="5377711"/>
            <a:ext cx="397601" cy="3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2EDB811-CA21-1294-4811-41127B1FFF5B}"/>
              </a:ext>
            </a:extLst>
          </p:cNvPr>
          <p:cNvSpPr txBox="1"/>
          <p:nvPr/>
        </p:nvSpPr>
        <p:spPr>
          <a:xfrm>
            <a:off x="5331615" y="3429000"/>
            <a:ext cx="4433707" cy="2304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de-DE" sz="2400" i="1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30000"/>
              </a:lnSpc>
            </a:pPr>
            <a:r>
              <a:rPr lang="de-DE" sz="24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Ähnlichkeitsrecherche</a:t>
            </a:r>
          </a:p>
          <a:p>
            <a:pPr>
              <a:lnSpc>
                <a:spcPct val="130000"/>
              </a:lnSpc>
            </a:pPr>
            <a:r>
              <a:rPr lang="de-DE" sz="24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Risikobericht		 </a:t>
            </a:r>
          </a:p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Besprechung &amp; Anmeldung</a:t>
            </a:r>
          </a:p>
          <a:p>
            <a:pPr>
              <a:lnSpc>
                <a:spcPct val="12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24543" y="100791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Das </a:t>
            </a:r>
            <a:r>
              <a:rPr lang="de-DE" sz="4400" b="1" dirty="0" err="1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markenpaket</a:t>
            </a:r>
            <a:endParaRPr lang="de-DE" sz="4400" b="1" dirty="0">
              <a:solidFill>
                <a:srgbClr val="000635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Inhaltsplatzhalter 16">
            <a:extLst>
              <a:ext uri="{FF2B5EF4-FFF2-40B4-BE49-F238E27FC236}">
                <a16:creationId xmlns:a16="http://schemas.microsoft.com/office/drawing/2014/main" id="{00E384E3-1044-30B8-C168-31241E44F689}"/>
              </a:ext>
            </a:extLst>
          </p:cNvPr>
          <p:cNvSpPr txBox="1">
            <a:spLocks/>
          </p:cNvSpPr>
          <p:nvPr/>
        </p:nvSpPr>
        <p:spPr>
          <a:xfrm>
            <a:off x="838200" y="1416961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/>
          </a:p>
          <a:p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" name="Inhaltsplatzhalter 16">
            <a:extLst>
              <a:ext uri="{FF2B5EF4-FFF2-40B4-BE49-F238E27FC236}">
                <a16:creationId xmlns:a16="http://schemas.microsoft.com/office/drawing/2014/main" id="{87105348-E00B-7D7B-FD8A-19296D6DCF93}"/>
              </a:ext>
            </a:extLst>
          </p:cNvPr>
          <p:cNvSpPr txBox="1">
            <a:spLocks/>
          </p:cNvSpPr>
          <p:nvPr/>
        </p:nvSpPr>
        <p:spPr>
          <a:xfrm>
            <a:off x="861646" y="1868967"/>
            <a:ext cx="10615314" cy="2393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Schutz Deines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Namens 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oder Deines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Logos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24D078-3E9E-84EF-06DE-4D81E197C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375" y="4388344"/>
            <a:ext cx="397601" cy="39760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BF0F89E-A27D-E914-B932-65396B130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375" y="3969912"/>
            <a:ext cx="397601" cy="39760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F5028DB-D593-68CE-4ED0-9624D47AE04B}"/>
              </a:ext>
            </a:extLst>
          </p:cNvPr>
          <p:cNvSpPr txBox="1"/>
          <p:nvPr/>
        </p:nvSpPr>
        <p:spPr>
          <a:xfrm>
            <a:off x="5401954" y="3245765"/>
            <a:ext cx="3570248" cy="53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Das ist alles enthalten</a:t>
            </a:r>
          </a:p>
        </p:txBody>
      </p:sp>
      <p:pic>
        <p:nvPicPr>
          <p:cNvPr id="13" name="Grafik 12" descr="Ein Bild, das Büroausstattung, Papierprodukt, Schreibwaren, Papier enthält.&#10;&#10;Automatisch generierte Beschreibung">
            <a:extLst>
              <a:ext uri="{FF2B5EF4-FFF2-40B4-BE49-F238E27FC236}">
                <a16:creationId xmlns:a16="http://schemas.microsoft.com/office/drawing/2014/main" id="{B422FE23-AB23-25A6-67B8-B202466BD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52" y="2971341"/>
            <a:ext cx="3208810" cy="2911522"/>
          </a:xfrm>
          <a:prstGeom prst="round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0EC2834-98F1-8CDB-AEE8-8424E776D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375" y="4863417"/>
            <a:ext cx="397601" cy="3976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28D82AA-233F-948E-28C0-BFD746C78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12" y="200741"/>
            <a:ext cx="1125662" cy="11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51FD49F-D9BB-4DCF-C33B-EFE0AA8096DE}"/>
              </a:ext>
            </a:extLst>
          </p:cNvPr>
          <p:cNvSpPr txBox="1"/>
          <p:nvPr/>
        </p:nvSpPr>
        <p:spPr>
          <a:xfrm>
            <a:off x="5290546" y="3547212"/>
            <a:ext cx="6572939" cy="2695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>
              <a:lnSpc>
                <a:spcPct val="130000"/>
              </a:lnSpc>
            </a:pPr>
            <a:r>
              <a:rPr lang="de-DE" sz="22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Erstellung Datenschutzerklärung</a:t>
            </a:r>
          </a:p>
          <a:p>
            <a:pPr>
              <a:lnSpc>
                <a:spcPct val="13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Beantwortung Rückfragen</a:t>
            </a:r>
          </a:p>
          <a:p>
            <a:pPr>
              <a:lnSpc>
                <a:spcPct val="12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de-DE" sz="2200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8200" y="103382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Datenschutz </a:t>
            </a:r>
            <a:r>
              <a:rPr lang="de-DE" sz="4400" b="1" dirty="0" err="1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service</a:t>
            </a:r>
            <a:endParaRPr lang="de-DE" sz="4400" b="1" dirty="0">
              <a:solidFill>
                <a:srgbClr val="000635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Inhaltsplatzhalter 16">
            <a:extLst>
              <a:ext uri="{FF2B5EF4-FFF2-40B4-BE49-F238E27FC236}">
                <a16:creationId xmlns:a16="http://schemas.microsoft.com/office/drawing/2014/main" id="{00E384E3-1044-30B8-C168-31241E44F689}"/>
              </a:ext>
            </a:extLst>
          </p:cNvPr>
          <p:cNvSpPr txBox="1">
            <a:spLocks/>
          </p:cNvSpPr>
          <p:nvPr/>
        </p:nvSpPr>
        <p:spPr>
          <a:xfrm>
            <a:off x="838200" y="1416961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/>
          </a:p>
          <a:p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" name="Inhaltsplatzhalter 16">
            <a:extLst>
              <a:ext uri="{FF2B5EF4-FFF2-40B4-BE49-F238E27FC236}">
                <a16:creationId xmlns:a16="http://schemas.microsoft.com/office/drawing/2014/main" id="{2F168545-A479-6A49-159B-1EAF1DD538B8}"/>
              </a:ext>
            </a:extLst>
          </p:cNvPr>
          <p:cNvSpPr txBox="1">
            <a:spLocks/>
          </p:cNvSpPr>
          <p:nvPr/>
        </p:nvSpPr>
        <p:spPr>
          <a:xfrm>
            <a:off x="990600" y="1879512"/>
            <a:ext cx="10615314" cy="2393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Datenschutzerklärung für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Websites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Online-Shops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Plattformen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Apps</a:t>
            </a: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de-DE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Software</a:t>
            </a:r>
            <a:endParaRPr lang="de-DE" b="1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73292C-4287-74EC-F441-1ECCF5B76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785" y="4561662"/>
            <a:ext cx="397601" cy="3976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942B2BF-4550-BF9A-7C43-1D804D639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785" y="5018369"/>
            <a:ext cx="397601" cy="39760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50174EC-B2DA-FE3C-CBD6-C74E882FDC06}"/>
              </a:ext>
            </a:extLst>
          </p:cNvPr>
          <p:cNvSpPr txBox="1"/>
          <p:nvPr/>
        </p:nvSpPr>
        <p:spPr>
          <a:xfrm>
            <a:off x="5466392" y="3405924"/>
            <a:ext cx="3570248" cy="104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Das ist alles enthalten	</a:t>
            </a:r>
          </a:p>
        </p:txBody>
      </p:sp>
      <p:pic>
        <p:nvPicPr>
          <p:cNvPr id="9" name="Grafik 8" descr="Ein Bild, das Text, Elektronisches Gerät, Computer, Screenshot enthält.&#10;&#10;Automatisch generierte Beschreibung">
            <a:extLst>
              <a:ext uri="{FF2B5EF4-FFF2-40B4-BE49-F238E27FC236}">
                <a16:creationId xmlns:a16="http://schemas.microsoft.com/office/drawing/2014/main" id="{B415B5E2-6C78-3758-CE03-A8175DD02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80" y="3129401"/>
            <a:ext cx="3137759" cy="2824711"/>
          </a:xfrm>
          <a:prstGeom prst="round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C77EDD7-6F9B-94B6-1AAC-F96FF4A71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9" y="304204"/>
            <a:ext cx="1208073" cy="12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8200" y="529247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deine </a:t>
            </a:r>
            <a:r>
              <a:rPr lang="de-DE" sz="4400" b="1" dirty="0" err="1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vorteile</a:t>
            </a: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unserer Rechtspakete</a:t>
            </a:r>
          </a:p>
        </p:txBody>
      </p:sp>
      <p:sp>
        <p:nvSpPr>
          <p:cNvPr id="3" name="Inhaltsplatzhalter 16">
            <a:extLst>
              <a:ext uri="{FF2B5EF4-FFF2-40B4-BE49-F238E27FC236}">
                <a16:creationId xmlns:a16="http://schemas.microsoft.com/office/drawing/2014/main" id="{00E384E3-1044-30B8-C168-31241E44F689}"/>
              </a:ext>
            </a:extLst>
          </p:cNvPr>
          <p:cNvSpPr txBox="1">
            <a:spLocks/>
          </p:cNvSpPr>
          <p:nvPr/>
        </p:nvSpPr>
        <p:spPr>
          <a:xfrm>
            <a:off x="838200" y="1416961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/>
          </a:p>
          <a:p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27C71D3-2658-A517-89D6-B9C8142657B5}"/>
              </a:ext>
            </a:extLst>
          </p:cNvPr>
          <p:cNvSpPr/>
          <p:nvPr/>
        </p:nvSpPr>
        <p:spPr>
          <a:xfrm>
            <a:off x="1589911" y="3112479"/>
            <a:ext cx="2551300" cy="2506974"/>
          </a:xfrm>
          <a:prstGeom prst="ellipse">
            <a:avLst/>
          </a:prstGeom>
          <a:solidFill>
            <a:srgbClr val="E7EF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C3100B-2DBC-CC95-8457-576DAECEC949}"/>
              </a:ext>
            </a:extLst>
          </p:cNvPr>
          <p:cNvSpPr txBox="1"/>
          <p:nvPr/>
        </p:nvSpPr>
        <p:spPr>
          <a:xfrm>
            <a:off x="2007330" y="3791955"/>
            <a:ext cx="1760229" cy="104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b="1" i="1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Individuelle Beratung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FF5F91-9EE7-A151-3A2E-E943AA97AF10}"/>
              </a:ext>
            </a:extLst>
          </p:cNvPr>
          <p:cNvSpPr/>
          <p:nvPr/>
        </p:nvSpPr>
        <p:spPr>
          <a:xfrm>
            <a:off x="4820350" y="3112479"/>
            <a:ext cx="2551300" cy="2506974"/>
          </a:xfrm>
          <a:prstGeom prst="ellipse">
            <a:avLst/>
          </a:prstGeom>
          <a:solidFill>
            <a:srgbClr val="E7EF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F40EC27-DDB7-3AC2-1109-BCE178BB3492}"/>
              </a:ext>
            </a:extLst>
          </p:cNvPr>
          <p:cNvSpPr/>
          <p:nvPr/>
        </p:nvSpPr>
        <p:spPr>
          <a:xfrm>
            <a:off x="7988242" y="3112479"/>
            <a:ext cx="2551300" cy="2506974"/>
          </a:xfrm>
          <a:prstGeom prst="ellipse">
            <a:avLst/>
          </a:prstGeom>
          <a:solidFill>
            <a:srgbClr val="E7EF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96EFAB24-1C5E-98C1-64AD-70234F86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54" y="3112479"/>
            <a:ext cx="738767" cy="73876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AFDE58B-C5CB-1F66-722F-85CB6ABDB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14" y="3098434"/>
            <a:ext cx="738767" cy="73876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AD97EFF-339B-6992-8A09-420D7E1B6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727" y="3098434"/>
            <a:ext cx="738767" cy="738767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BD4AEF05-1BD0-5798-8F47-31B068160D38}"/>
              </a:ext>
            </a:extLst>
          </p:cNvPr>
          <p:cNvSpPr txBox="1"/>
          <p:nvPr/>
        </p:nvSpPr>
        <p:spPr>
          <a:xfrm>
            <a:off x="5114888" y="3815111"/>
            <a:ext cx="2009859" cy="104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b="1" i="1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Rechtssichere Dokumente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C045E5A-AE5A-DBD6-4DB7-6E76D81CD299}"/>
              </a:ext>
            </a:extLst>
          </p:cNvPr>
          <p:cNvSpPr txBox="1"/>
          <p:nvPr/>
        </p:nvSpPr>
        <p:spPr>
          <a:xfrm>
            <a:off x="8271110" y="3851246"/>
            <a:ext cx="2062694" cy="104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b="1" i="1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Transparente Festpreise</a:t>
            </a:r>
          </a:p>
        </p:txBody>
      </p:sp>
    </p:spTree>
    <p:extLst>
      <p:ext uri="{BB962C8B-B14F-4D97-AF65-F5344CB8AC3E}">
        <p14:creationId xmlns:p14="http://schemas.microsoft.com/office/powerpoint/2010/main" val="86983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B769ED48-E25E-869D-7B11-4DE12E3FBC41}"/>
              </a:ext>
            </a:extLst>
          </p:cNvPr>
          <p:cNvSpPr/>
          <p:nvPr/>
        </p:nvSpPr>
        <p:spPr>
          <a:xfrm>
            <a:off x="3374382" y="1054100"/>
            <a:ext cx="5236218" cy="497391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C247401E-9829-9F7A-0D40-F0575F9FAA17}"/>
              </a:ext>
            </a:extLst>
          </p:cNvPr>
          <p:cNvSpPr txBox="1">
            <a:spLocks/>
          </p:cNvSpPr>
          <p:nvPr/>
        </p:nvSpPr>
        <p:spPr>
          <a:xfrm>
            <a:off x="2957367" y="1863234"/>
            <a:ext cx="5068266" cy="37722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/>
          </a:p>
          <a:p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0" indent="0">
              <a:buNone/>
            </a:pPr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80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	</a:t>
            </a:r>
            <a:r>
              <a:rPr lang="de-DE" sz="40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Workshops</a:t>
            </a:r>
          </a:p>
          <a:p>
            <a:pPr marL="0" indent="0" algn="l">
              <a:buNone/>
            </a:pPr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>
              <a:lnSpc>
                <a:spcPct val="150000"/>
              </a:lnSpc>
            </a:pPr>
            <a:r>
              <a:rPr lang="de-DE" sz="180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1631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13F0E3A3-9AC6-757D-7C61-033F7C2B4173}"/>
              </a:ext>
            </a:extLst>
          </p:cNvPr>
          <p:cNvSpPr txBox="1">
            <a:spLocks/>
          </p:cNvSpPr>
          <p:nvPr/>
        </p:nvSpPr>
        <p:spPr>
          <a:xfrm>
            <a:off x="585409" y="103963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Workshops</a:t>
            </a:r>
          </a:p>
        </p:txBody>
      </p:sp>
      <p:pic>
        <p:nvPicPr>
          <p:cNvPr id="8" name="Grafik 7" descr="Ein Bild, das Menschliches Gesicht, Kleidung, Person, Mann enthält.&#10;&#10;Automatisch generierte Beschreibung">
            <a:extLst>
              <a:ext uri="{FF2B5EF4-FFF2-40B4-BE49-F238E27FC236}">
                <a16:creationId xmlns:a16="http://schemas.microsoft.com/office/drawing/2014/main" id="{342FB950-5682-8D6F-377F-C18EB8103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972" y="2168769"/>
            <a:ext cx="4237119" cy="3882378"/>
          </a:xfrm>
          <a:prstGeom prst="ellipse">
            <a:avLst/>
          </a:prstGeom>
        </p:spPr>
      </p:pic>
      <p:sp>
        <p:nvSpPr>
          <p:cNvPr id="3" name="Inhaltsplatzhalter 16">
            <a:extLst>
              <a:ext uri="{FF2B5EF4-FFF2-40B4-BE49-F238E27FC236}">
                <a16:creationId xmlns:a16="http://schemas.microsoft.com/office/drawing/2014/main" id="{FCF595AB-7993-8644-94EA-B1B24640DED8}"/>
              </a:ext>
            </a:extLst>
          </p:cNvPr>
          <p:cNvSpPr txBox="1">
            <a:spLocks/>
          </p:cNvSpPr>
          <p:nvPr/>
        </p:nvSpPr>
        <p:spPr>
          <a:xfrm>
            <a:off x="745600" y="1806884"/>
            <a:ext cx="5230494" cy="480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b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„</a:t>
            </a:r>
            <a:r>
              <a:rPr lang="de-DE" altLang="en-US" b="1" i="1" dirty="0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In unseren Workshops erklären wir Euch die </a:t>
            </a:r>
            <a:r>
              <a:rPr lang="de-DE" b="1" i="1" dirty="0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wichtigsten rechtlichen Themen über eine </a:t>
            </a:r>
            <a:r>
              <a:rPr lang="de-DE" b="1" i="1" dirty="0">
                <a:solidFill>
                  <a:srgbClr val="F88B2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frische </a:t>
            </a:r>
            <a:r>
              <a:rPr lang="de-DE" b="1" i="1" dirty="0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&amp;</a:t>
            </a:r>
            <a:r>
              <a:rPr lang="de-DE" b="1" i="1" dirty="0">
                <a:solidFill>
                  <a:srgbClr val="F88B2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verständliche </a:t>
            </a:r>
            <a:r>
              <a:rPr lang="de-DE" b="1" i="1" dirty="0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Herangehensweise. Egal ob vor Ort oder digital, wir machen komplexe Rechtsfragen verständlich</a:t>
            </a:r>
            <a:r>
              <a:rPr lang="de-DE" altLang="en-US" b="1" i="1" dirty="0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.“</a:t>
            </a:r>
            <a:endParaRPr lang="de-DE" b="1" i="1" dirty="0">
              <a:solidFill>
                <a:srgbClr val="050A30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0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37FB3116-A250-9A20-F7FE-7456E936F26B}"/>
              </a:ext>
            </a:extLst>
          </p:cNvPr>
          <p:cNvSpPr txBox="1"/>
          <p:nvPr/>
        </p:nvSpPr>
        <p:spPr>
          <a:xfrm>
            <a:off x="903267" y="5094276"/>
            <a:ext cx="43621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„Marke erfolgreich anmelden“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1AB44F4-59C6-25AC-B8EA-DA852D026256}"/>
              </a:ext>
            </a:extLst>
          </p:cNvPr>
          <p:cNvSpPr txBox="1"/>
          <p:nvPr/>
        </p:nvSpPr>
        <p:spPr>
          <a:xfrm>
            <a:off x="1366242" y="2615877"/>
            <a:ext cx="370890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„Gründen leicht gemacht“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2DB1984-8F1B-0A35-C006-AACE922ECF82}"/>
              </a:ext>
            </a:extLst>
          </p:cNvPr>
          <p:cNvSpPr/>
          <p:nvPr/>
        </p:nvSpPr>
        <p:spPr>
          <a:xfrm>
            <a:off x="4069182" y="2314999"/>
            <a:ext cx="4308811" cy="4080147"/>
          </a:xfrm>
          <a:prstGeom prst="ellipse">
            <a:avLst/>
          </a:prstGeom>
          <a:solidFill>
            <a:srgbClr val="FFEC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8200" y="83882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 err="1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workshops</a:t>
            </a: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im </a:t>
            </a:r>
            <a:r>
              <a:rPr lang="de-DE" sz="4400" b="1" dirty="0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überblick</a:t>
            </a:r>
          </a:p>
        </p:txBody>
      </p:sp>
      <p:sp>
        <p:nvSpPr>
          <p:cNvPr id="3" name="Inhaltsplatzhalter 16">
            <a:extLst>
              <a:ext uri="{FF2B5EF4-FFF2-40B4-BE49-F238E27FC236}">
                <a16:creationId xmlns:a16="http://schemas.microsoft.com/office/drawing/2014/main" id="{00E384E3-1044-30B8-C168-31241E44F689}"/>
              </a:ext>
            </a:extLst>
          </p:cNvPr>
          <p:cNvSpPr txBox="1">
            <a:spLocks/>
          </p:cNvSpPr>
          <p:nvPr/>
        </p:nvSpPr>
        <p:spPr>
          <a:xfrm>
            <a:off x="838200" y="1416961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endParaRPr lang="de-DE" sz="1800" dirty="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8D7252-CC5A-8C80-9032-EC97EB53A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50" y="2851894"/>
            <a:ext cx="635721" cy="6357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DE68070-0137-A85C-AC87-7C25C6249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369" y="2863099"/>
            <a:ext cx="635721" cy="6357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55B4644-1FB1-015A-93A9-118184BA2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156" y="5253471"/>
            <a:ext cx="635721" cy="6357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9B3065C-540E-2603-3157-7F5AF5405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369" y="5253470"/>
            <a:ext cx="635721" cy="63572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8DEA521-D9FA-F42F-6C0F-7F4768C473DD}"/>
              </a:ext>
            </a:extLst>
          </p:cNvPr>
          <p:cNvSpPr txBox="1"/>
          <p:nvPr/>
        </p:nvSpPr>
        <p:spPr>
          <a:xfrm>
            <a:off x="8436608" y="2615877"/>
            <a:ext cx="31659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„AGB, Daten-schutz &amp; Co.“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2337D6-A261-1FA0-A2D8-8474CAE4B0CB}"/>
              </a:ext>
            </a:extLst>
          </p:cNvPr>
          <p:cNvSpPr txBox="1"/>
          <p:nvPr/>
        </p:nvSpPr>
        <p:spPr>
          <a:xfrm>
            <a:off x="8377993" y="5094275"/>
            <a:ext cx="343318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„Mitarbeitende am Erfolg beteiligen“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79984E-4996-A7AA-81D2-1E31A7E1B056}"/>
              </a:ext>
            </a:extLst>
          </p:cNvPr>
          <p:cNvSpPr/>
          <p:nvPr/>
        </p:nvSpPr>
        <p:spPr>
          <a:xfrm>
            <a:off x="10929422" y="-926621"/>
            <a:ext cx="2220089" cy="2149420"/>
          </a:xfrm>
          <a:prstGeom prst="ellipse">
            <a:avLst/>
          </a:prstGeom>
          <a:solidFill>
            <a:srgbClr val="0006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8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8200" y="95496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Gründen</a:t>
            </a:r>
            <a:r>
              <a:rPr lang="de-DE" sz="4400" b="1" dirty="0">
                <a:solidFill>
                  <a:srgbClr val="050A3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leicht gemacht</a:t>
            </a:r>
          </a:p>
        </p:txBody>
      </p:sp>
      <p:sp>
        <p:nvSpPr>
          <p:cNvPr id="3" name="Inhaltsplatzhalter 16">
            <a:extLst>
              <a:ext uri="{FF2B5EF4-FFF2-40B4-BE49-F238E27FC236}">
                <a16:creationId xmlns:a16="http://schemas.microsoft.com/office/drawing/2014/main" id="{00E384E3-1044-30B8-C168-31241E44F689}"/>
              </a:ext>
            </a:extLst>
          </p:cNvPr>
          <p:cNvSpPr txBox="1">
            <a:spLocks/>
          </p:cNvSpPr>
          <p:nvPr/>
        </p:nvSpPr>
        <p:spPr>
          <a:xfrm>
            <a:off x="838200" y="1416961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/>
          </a:p>
          <a:p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4F99F216-9CB5-228D-B1F9-DD00B999DD18}"/>
              </a:ext>
            </a:extLst>
          </p:cNvPr>
          <p:cNvSpPr txBox="1">
            <a:spLocks/>
          </p:cNvSpPr>
          <p:nvPr/>
        </p:nvSpPr>
        <p:spPr>
          <a:xfrm>
            <a:off x="1004257" y="2356518"/>
            <a:ext cx="7647374" cy="2344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de-DE" sz="2200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Interaktiver Workshop zu den Themen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de-DE" sz="2200" dirty="0">
              <a:solidFill>
                <a:srgbClr val="050A3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Gesellschaftsformen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Gründen in Gemeinnützigkeit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Steuerliche Vorteile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de-DE" sz="2200" dirty="0" err="1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Vesting</a:t>
            </a: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&amp; Wettbewerbsverbote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Investments &amp; Beschaffung von Kapital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57D65C4-AE08-1C89-1B8D-0F96DD990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52" y="3576304"/>
            <a:ext cx="397601" cy="3976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C50BFF-E68C-3E7C-F0E7-44EBFC450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506" y="3999121"/>
            <a:ext cx="397601" cy="3976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BC25944-0C11-23D4-5AAA-827840B62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429" y="4444080"/>
            <a:ext cx="397601" cy="3976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0B5E87F-B815-C150-5D58-AA3D6BD32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52" y="4852025"/>
            <a:ext cx="397601" cy="3976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6072863-BBCD-A0AD-5066-571B50DE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429" y="5322594"/>
            <a:ext cx="397601" cy="397601"/>
          </a:xfrm>
          <a:prstGeom prst="rect">
            <a:avLst/>
          </a:prstGeom>
        </p:spPr>
      </p:pic>
      <p:pic>
        <p:nvPicPr>
          <p:cNvPr id="15" name="Grafik 14" descr="Ein Bild, das Person, Kleidung, computer, Menschliches Gesicht enthält.&#10;&#10;Automatisch generierte Beschreibung">
            <a:extLst>
              <a:ext uri="{FF2B5EF4-FFF2-40B4-BE49-F238E27FC236}">
                <a16:creationId xmlns:a16="http://schemas.microsoft.com/office/drawing/2014/main" id="{0D60E9F2-43F8-5B4E-D561-D9902832A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09" y="3032101"/>
            <a:ext cx="3015991" cy="2800047"/>
          </a:xfrm>
          <a:prstGeom prst="round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B58A457-9732-B478-C14E-E68757971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05" y="369771"/>
            <a:ext cx="1101347" cy="110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423DFA1E-EB0B-2712-78EE-89DF6F964225}"/>
              </a:ext>
            </a:extLst>
          </p:cNvPr>
          <p:cNvSpPr/>
          <p:nvPr/>
        </p:nvSpPr>
        <p:spPr>
          <a:xfrm>
            <a:off x="805208" y="1700561"/>
            <a:ext cx="10581579" cy="3456878"/>
          </a:xfrm>
          <a:prstGeom prst="roundRect">
            <a:avLst/>
          </a:prstGeom>
          <a:solidFill>
            <a:srgbClr val="E7EF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Helvetica" pitchFamily="2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705311" y="2766218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36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Professionelle </a:t>
            </a:r>
            <a:r>
              <a:rPr lang="de-DE" sz="3600" b="1" dirty="0">
                <a:solidFill>
                  <a:srgbClr val="050A3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Rechtsberatung</a:t>
            </a:r>
            <a:r>
              <a:rPr lang="de-DE" sz="36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für </a:t>
            </a:r>
            <a:r>
              <a:rPr lang="de-DE" sz="3600" b="1" dirty="0" err="1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Gründer:innen</a:t>
            </a:r>
            <a:r>
              <a:rPr lang="de-DE" sz="3600" b="1" dirty="0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de-DE" sz="36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und </a:t>
            </a:r>
            <a:r>
              <a:rPr lang="de-DE" sz="3600" b="1" dirty="0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Startups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8C00068-63E2-E2FF-ABC1-6BDD113A67C7}"/>
              </a:ext>
            </a:extLst>
          </p:cNvPr>
          <p:cNvSpPr/>
          <p:nvPr/>
        </p:nvSpPr>
        <p:spPr>
          <a:xfrm>
            <a:off x="10929422" y="-926621"/>
            <a:ext cx="2220089" cy="2149420"/>
          </a:xfrm>
          <a:prstGeom prst="ellipse">
            <a:avLst/>
          </a:prstGeom>
          <a:solidFill>
            <a:srgbClr val="0006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7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F5D8D0-2D0A-A5A9-1A8E-32AE5DAE8CE7}"/>
              </a:ext>
            </a:extLst>
          </p:cNvPr>
          <p:cNvSpPr txBox="1">
            <a:spLocks/>
          </p:cNvSpPr>
          <p:nvPr/>
        </p:nvSpPr>
        <p:spPr>
          <a:xfrm>
            <a:off x="838200" y="107219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AGB, Datenschutz &amp; </a:t>
            </a:r>
            <a:r>
              <a:rPr lang="de-DE" sz="4400" b="1" dirty="0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</a:t>
            </a: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A7915D6C-5164-8025-DBE4-2EF3B90B2ABC}"/>
              </a:ext>
            </a:extLst>
          </p:cNvPr>
          <p:cNvSpPr txBox="1">
            <a:spLocks/>
          </p:cNvSpPr>
          <p:nvPr/>
        </p:nvSpPr>
        <p:spPr>
          <a:xfrm>
            <a:off x="1004257" y="2579543"/>
            <a:ext cx="10615314" cy="2344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de-DE" sz="2200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Interaktiver Workshop zu den Themen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de-DE" sz="2200" dirty="0">
              <a:solidFill>
                <a:srgbClr val="050A3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endParaRPr lang="de-DE" sz="2200" dirty="0">
              <a:solidFill>
                <a:srgbClr val="050A3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AGB &amp; Verträge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Datenschutz &amp; Impressum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Anwalt oder Vorlagen &amp; Generator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Abmahngefahren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Umsetzung &amp; Implementierung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8A0391-3CCC-2DD3-4FA4-2C882BF12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2" y="3818807"/>
            <a:ext cx="397601" cy="3976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F12E890-4A54-3AE0-C0F3-51656AA7D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06" y="4228078"/>
            <a:ext cx="397601" cy="3976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77DBA21-FE64-2037-45C2-BA1F2E52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429" y="4661886"/>
            <a:ext cx="397601" cy="3976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5E5A06D-8F19-DC0A-B86F-C63C0032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2" y="5114436"/>
            <a:ext cx="397601" cy="397601"/>
          </a:xfrm>
          <a:prstGeom prst="rect">
            <a:avLst/>
          </a:prstGeom>
        </p:spPr>
      </p:pic>
      <p:pic>
        <p:nvPicPr>
          <p:cNvPr id="9" name="Grafik 8" descr="Ein Bild, das Text, Elektronisches Gerät, Computer, Screenshot enthält.&#10;&#10;Automatisch generierte Beschreibung">
            <a:extLst>
              <a:ext uri="{FF2B5EF4-FFF2-40B4-BE49-F238E27FC236}">
                <a16:creationId xmlns:a16="http://schemas.microsoft.com/office/drawing/2014/main" id="{654B573A-1BAC-2606-F4BC-B04DBAA70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4" y="3052074"/>
            <a:ext cx="3013899" cy="2713208"/>
          </a:xfrm>
          <a:prstGeom prst="round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2390B5F-7DDD-60FD-CC0F-53A3C01EB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51" y="343559"/>
            <a:ext cx="1149501" cy="11495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1E5CE1A-96EE-7260-4027-87A4F163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75" y="5557248"/>
            <a:ext cx="397601" cy="3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F5D8D0-2D0A-A5A9-1A8E-32AE5DAE8CE7}"/>
              </a:ext>
            </a:extLst>
          </p:cNvPr>
          <p:cNvSpPr txBox="1">
            <a:spLocks/>
          </p:cNvSpPr>
          <p:nvPr/>
        </p:nvSpPr>
        <p:spPr>
          <a:xfrm>
            <a:off x="838200" y="418875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Mitarbeitende am </a:t>
            </a:r>
            <a:r>
              <a:rPr lang="de-DE" sz="4400" b="1" dirty="0" err="1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erfolg</a:t>
            </a: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beteiligen</a:t>
            </a:r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B294A938-31AC-C946-1F39-68ED7972A02F}"/>
              </a:ext>
            </a:extLst>
          </p:cNvPr>
          <p:cNvSpPr txBox="1">
            <a:spLocks/>
          </p:cNvSpPr>
          <p:nvPr/>
        </p:nvSpPr>
        <p:spPr>
          <a:xfrm>
            <a:off x="1004257" y="2509722"/>
            <a:ext cx="10615314" cy="2344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de-DE" sz="2200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Interaktiver Workshop zu den Themen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de-DE" sz="2200" dirty="0">
              <a:solidFill>
                <a:srgbClr val="050A3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de-DE" sz="2200" dirty="0">
              <a:solidFill>
                <a:srgbClr val="050A3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Beteiligung von Mitarbeitenden &amp; Dritter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Virtuelle Unternehmensanteile (VSOP)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Reale Unternehmensanteile (ESOP)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Rechtliche &amp; Steuerliche Vorteile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Vertragsgestaltung &amp; </a:t>
            </a:r>
            <a:r>
              <a:rPr lang="de-DE" sz="2200" dirty="0" err="1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Umestzung</a:t>
            </a: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0D2E6D-3214-AD4D-DB22-D91453EE3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1" y="3682080"/>
            <a:ext cx="397601" cy="3976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EE3B4D4-B3DB-3ED3-F4F2-4EEBB63DC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04" y="4149954"/>
            <a:ext cx="397601" cy="3976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52EB25D-A269-C509-4A60-93AEAE90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04" y="4579969"/>
            <a:ext cx="397601" cy="397601"/>
          </a:xfrm>
          <a:prstGeom prst="rect">
            <a:avLst/>
          </a:prstGeom>
        </p:spPr>
      </p:pic>
      <p:pic>
        <p:nvPicPr>
          <p:cNvPr id="8" name="Grafik 7" descr="Ein Bild, das Kleidung, Menschliches Gesicht, Person, Mann enthält.&#10;&#10;Automatisch generierte Beschreibung">
            <a:extLst>
              <a:ext uri="{FF2B5EF4-FFF2-40B4-BE49-F238E27FC236}">
                <a16:creationId xmlns:a16="http://schemas.microsoft.com/office/drawing/2014/main" id="{D5FE0F04-24D9-5FA8-A190-6163906A7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09" y="2979957"/>
            <a:ext cx="2788059" cy="2737597"/>
          </a:xfrm>
          <a:prstGeom prst="round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EE87F0C-06D5-2B4D-D25B-B33D8E64F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49" y="361705"/>
            <a:ext cx="1242700" cy="12427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776BDE3-11A4-995E-E0F0-7F651EF50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1" y="5017172"/>
            <a:ext cx="397601" cy="3976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0BADAAD-E7B4-76A2-F58C-725C4BE13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1" y="5434054"/>
            <a:ext cx="397601" cy="3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F5D8D0-2D0A-A5A9-1A8E-32AE5DAE8CE7}"/>
              </a:ext>
            </a:extLst>
          </p:cNvPr>
          <p:cNvSpPr txBox="1">
            <a:spLocks/>
          </p:cNvSpPr>
          <p:nvPr/>
        </p:nvSpPr>
        <p:spPr>
          <a:xfrm>
            <a:off x="838200" y="400294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Marke erfolgreich </a:t>
            </a:r>
          </a:p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anmelden</a:t>
            </a:r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FEE5B2B4-B14C-48CA-08DD-919AECDE3415}"/>
              </a:ext>
            </a:extLst>
          </p:cNvPr>
          <p:cNvSpPr txBox="1">
            <a:spLocks/>
          </p:cNvSpPr>
          <p:nvPr/>
        </p:nvSpPr>
        <p:spPr>
          <a:xfrm>
            <a:off x="1004257" y="2509722"/>
            <a:ext cx="10615314" cy="2344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de-DE" sz="2200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Interaktiver Workshop zu den Themen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endParaRPr lang="de-DE" sz="2200" dirty="0">
              <a:solidFill>
                <a:srgbClr val="050A3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endParaRPr lang="de-DE" sz="2200" dirty="0">
              <a:solidFill>
                <a:srgbClr val="050A3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Vorteile der Markenanmeldung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DE- oder EU-Marke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Wort-Marke oder Logo-Marke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Abmahngefahr und Risiken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Schritte der Markenanmeldung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de-DE" sz="2200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5246D5-78D4-BC90-9830-03DDC078B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2" y="3830712"/>
            <a:ext cx="397601" cy="3976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E3C18AE-416D-D058-41A6-19A92AFFB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6" y="4273369"/>
            <a:ext cx="390956" cy="3976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3C1039C-5FC0-71A8-DAD5-054FAF4DF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4705707"/>
            <a:ext cx="397601" cy="3976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09BCA27-9BF5-132C-6D9C-1D1E16505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1" y="5579373"/>
            <a:ext cx="397601" cy="397601"/>
          </a:xfrm>
          <a:prstGeom prst="rect">
            <a:avLst/>
          </a:prstGeom>
        </p:spPr>
      </p:pic>
      <p:pic>
        <p:nvPicPr>
          <p:cNvPr id="12" name="Grafik 11" descr="Ein Bild, das Büroausstattung, Papierprodukt, Schreibwaren, Papier enthält.&#10;&#10;Automatisch generierte Beschreibung">
            <a:extLst>
              <a:ext uri="{FF2B5EF4-FFF2-40B4-BE49-F238E27FC236}">
                <a16:creationId xmlns:a16="http://schemas.microsoft.com/office/drawing/2014/main" id="{8EC31A0C-164C-6FD4-6957-4BA47D654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36" y="3014707"/>
            <a:ext cx="3045637" cy="2763467"/>
          </a:xfrm>
          <a:prstGeom prst="round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68D19A7-3F78-B6DA-2EF9-C8EF5106C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12" y="448274"/>
            <a:ext cx="1090740" cy="109074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24F8523-23D6-B0D4-D2A1-605D9DB52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1" y="5151702"/>
            <a:ext cx="397601" cy="3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B769ED48-E25E-869D-7B11-4DE12E3FBC41}"/>
              </a:ext>
            </a:extLst>
          </p:cNvPr>
          <p:cNvSpPr/>
          <p:nvPr/>
        </p:nvSpPr>
        <p:spPr>
          <a:xfrm>
            <a:off x="3374382" y="1054100"/>
            <a:ext cx="5236218" cy="497391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C247401E-9829-9F7A-0D40-F0575F9FAA17}"/>
              </a:ext>
            </a:extLst>
          </p:cNvPr>
          <p:cNvSpPr txBox="1">
            <a:spLocks/>
          </p:cNvSpPr>
          <p:nvPr/>
        </p:nvSpPr>
        <p:spPr>
          <a:xfrm>
            <a:off x="2696308" y="1839788"/>
            <a:ext cx="5638799" cy="37722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endParaRPr lang="de-DE" sz="1800" dirty="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0" indent="0">
              <a:buNone/>
            </a:pPr>
            <a:endParaRPr lang="de-DE" sz="1800" dirty="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	</a:t>
            </a:r>
            <a:r>
              <a:rPr lang="de-DE" sz="40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Kontaktaufnahme</a:t>
            </a:r>
          </a:p>
          <a:p>
            <a:pPr marL="0" indent="0" algn="l">
              <a:buNone/>
            </a:pPr>
            <a:endParaRPr lang="de-DE" sz="1800" dirty="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>
              <a:lnSpc>
                <a:spcPct val="150000"/>
              </a:lnSpc>
            </a:pPr>
            <a:r>
              <a:rPr lang="de-DE" sz="1800" dirty="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01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C247401E-9829-9F7A-0D40-F0575F9FAA17}"/>
              </a:ext>
            </a:extLst>
          </p:cNvPr>
          <p:cNvSpPr txBox="1">
            <a:spLocks/>
          </p:cNvSpPr>
          <p:nvPr/>
        </p:nvSpPr>
        <p:spPr>
          <a:xfrm>
            <a:off x="6228885" y="2158517"/>
            <a:ext cx="5230494" cy="3394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sz="18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30000"/>
              </a:lnSpc>
            </a:pPr>
            <a:r>
              <a:rPr lang="de-DE" altLang="en-US" sz="2800" b="1" i="1" dirty="0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„Wir bieten </a:t>
            </a:r>
            <a:r>
              <a:rPr lang="de-DE" altLang="en-US" sz="2800" b="1" i="1" dirty="0" err="1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Gründer:innen</a:t>
            </a:r>
            <a:r>
              <a:rPr lang="de-DE" altLang="en-US" sz="2800" b="1" i="1" dirty="0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&amp; Startups die Möglichkeit, uns und unsere Leistungen </a:t>
            </a:r>
            <a:r>
              <a:rPr lang="de-DE" altLang="en-US" sz="2800" b="1" i="1" dirty="0">
                <a:solidFill>
                  <a:srgbClr val="F88B2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kostenlos</a:t>
            </a:r>
            <a:r>
              <a:rPr lang="de-DE" altLang="en-US" sz="2800" b="1" i="1" dirty="0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kennenzulernen. So können sie vertrauen aufbauen und schauen, ob wir die Richtigen für sie sind.“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720970" y="130665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Kostenlose Erstberatung </a:t>
            </a:r>
          </a:p>
        </p:txBody>
      </p:sp>
      <p:pic>
        <p:nvPicPr>
          <p:cNvPr id="12" name="Grafik 11" descr="Ein Bild, das Menschliches Gesicht, Lächeln, Person, Kleidung enthält.&#10;&#10;Automatisch generierte Beschreibung">
            <a:extLst>
              <a:ext uri="{FF2B5EF4-FFF2-40B4-BE49-F238E27FC236}">
                <a16:creationId xmlns:a16="http://schemas.microsoft.com/office/drawing/2014/main" id="{FA71FB92-FA0F-DA20-2B83-A0A4523FC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" r="-1" b="31374"/>
          <a:stretch/>
        </p:blipFill>
        <p:spPr>
          <a:xfrm>
            <a:off x="1194283" y="2294467"/>
            <a:ext cx="3731774" cy="3731774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03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B1E83407-F0C9-D5DB-CD90-FD4AF42D1062}"/>
              </a:ext>
            </a:extLst>
          </p:cNvPr>
          <p:cNvSpPr/>
          <p:nvPr/>
        </p:nvSpPr>
        <p:spPr>
          <a:xfrm>
            <a:off x="1335370" y="4461239"/>
            <a:ext cx="3803804" cy="1776257"/>
          </a:xfrm>
          <a:prstGeom prst="roundRect">
            <a:avLst/>
          </a:prstGeom>
          <a:solidFill>
            <a:srgbClr val="E7EF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Helvetica" pitchFamily="2" charset="0"/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9204C60C-9F44-BB8F-04B6-8784EB8F3CBA}"/>
              </a:ext>
            </a:extLst>
          </p:cNvPr>
          <p:cNvSpPr/>
          <p:nvPr/>
        </p:nvSpPr>
        <p:spPr>
          <a:xfrm>
            <a:off x="1335372" y="2175914"/>
            <a:ext cx="3803804" cy="1776257"/>
          </a:xfrm>
          <a:prstGeom prst="roundRect">
            <a:avLst/>
          </a:prstGeom>
          <a:solidFill>
            <a:srgbClr val="E7EF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Helvetica" pitchFamily="2" charset="0"/>
            </a:endParaRPr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C247401E-9829-9F7A-0D40-F0575F9FAA17}"/>
              </a:ext>
            </a:extLst>
          </p:cNvPr>
          <p:cNvSpPr txBox="1">
            <a:spLocks/>
          </p:cNvSpPr>
          <p:nvPr/>
        </p:nvSpPr>
        <p:spPr>
          <a:xfrm>
            <a:off x="1787747" y="2580845"/>
            <a:ext cx="3247709" cy="755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de-DE" b="1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Kostenloses </a:t>
            </a:r>
          </a:p>
          <a:p>
            <a:pPr algn="l">
              <a:lnSpc>
                <a:spcPct val="100000"/>
              </a:lnSpc>
            </a:pPr>
            <a:r>
              <a:rPr lang="de-DE" b="1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Beratungsgespräch</a:t>
            </a:r>
          </a:p>
          <a:p>
            <a:pPr marL="0" indent="0" algn="l">
              <a:lnSpc>
                <a:spcPct val="100000"/>
              </a:lnSpc>
              <a:buNone/>
            </a:pPr>
            <a:endParaRPr lang="de-DE" b="1" dirty="0">
              <a:solidFill>
                <a:srgbClr val="050A3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00000"/>
              </a:lnSpc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5665645-4767-ADDA-682B-99739E4FEBE5}"/>
              </a:ext>
            </a:extLst>
          </p:cNvPr>
          <p:cNvSpPr txBox="1"/>
          <p:nvPr/>
        </p:nvSpPr>
        <p:spPr>
          <a:xfrm>
            <a:off x="1770290" y="4765782"/>
            <a:ext cx="3247709" cy="1131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de-DE" sz="2400" b="1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Kostenloses Kontaktformular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F5D8D0-2D0A-A5A9-1A8E-32AE5DAE8CE7}"/>
              </a:ext>
            </a:extLst>
          </p:cNvPr>
          <p:cNvSpPr txBox="1">
            <a:spLocks/>
          </p:cNvSpPr>
          <p:nvPr/>
        </p:nvSpPr>
        <p:spPr>
          <a:xfrm>
            <a:off x="838200" y="118942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Wie kommen wir zusammen?</a:t>
            </a:r>
          </a:p>
        </p:txBody>
      </p:sp>
      <p:pic>
        <p:nvPicPr>
          <p:cNvPr id="11" name="Grafik 10" descr="Ein Bild, das Person, Menschliches Gesicht, Kleidung, Wand enthält.&#10;&#10;Automatisch generierte Beschreibung">
            <a:extLst>
              <a:ext uri="{FF2B5EF4-FFF2-40B4-BE49-F238E27FC236}">
                <a16:creationId xmlns:a16="http://schemas.microsoft.com/office/drawing/2014/main" id="{E2E70059-6C3A-A796-706B-47EEA7637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01" y="2175914"/>
            <a:ext cx="4297103" cy="4045676"/>
          </a:xfrm>
          <a:prstGeom prst="ellipse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1DE8F0B-D529-14D0-5C55-599DF0CE7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11" y="1878160"/>
            <a:ext cx="661715" cy="66171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7697339-04DB-1963-AFC7-D57C23D8C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09" y="4140518"/>
            <a:ext cx="661715" cy="66171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EC203A8-94BF-7713-61B1-2C3333C5E747}"/>
              </a:ext>
            </a:extLst>
          </p:cNvPr>
          <p:cNvSpPr/>
          <p:nvPr/>
        </p:nvSpPr>
        <p:spPr>
          <a:xfrm>
            <a:off x="10929422" y="-926621"/>
            <a:ext cx="2220089" cy="2149420"/>
          </a:xfrm>
          <a:prstGeom prst="ellipse">
            <a:avLst/>
          </a:prstGeom>
          <a:solidFill>
            <a:srgbClr val="0006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6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8200" y="118942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Unsere </a:t>
            </a:r>
            <a:r>
              <a:rPr lang="de-DE" sz="4400" b="1" dirty="0" err="1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partner</a:t>
            </a:r>
            <a:endParaRPr lang="de-DE" sz="4400" b="1" dirty="0">
              <a:solidFill>
                <a:srgbClr val="000635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693F8E3-666B-C8C3-A07D-08A5D3EBB639}"/>
              </a:ext>
            </a:extLst>
          </p:cNvPr>
          <p:cNvSpPr/>
          <p:nvPr/>
        </p:nvSpPr>
        <p:spPr>
          <a:xfrm>
            <a:off x="0" y="5837113"/>
            <a:ext cx="12192000" cy="469901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3B7F27D-B936-FE98-79C8-E571F7045101}"/>
              </a:ext>
            </a:extLst>
          </p:cNvPr>
          <p:cNvSpPr/>
          <p:nvPr/>
        </p:nvSpPr>
        <p:spPr>
          <a:xfrm>
            <a:off x="0" y="2533050"/>
            <a:ext cx="12192000" cy="469901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63C35D6-703E-BEEA-FD58-F4CF0132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34" y="3429000"/>
            <a:ext cx="2647617" cy="610193"/>
          </a:xfrm>
          <a:prstGeom prst="rect">
            <a:avLst/>
          </a:prstGeom>
        </p:spPr>
      </p:pic>
      <p:pic>
        <p:nvPicPr>
          <p:cNvPr id="3" name="Picture 2" descr="Logo der Gründerplattform">
            <a:extLst>
              <a:ext uri="{FF2B5EF4-FFF2-40B4-BE49-F238E27FC236}">
                <a16:creationId xmlns:a16="http://schemas.microsoft.com/office/drawing/2014/main" id="{2E2B68CC-B93D-8A12-1A2D-0324C716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392244"/>
            <a:ext cx="2647616" cy="7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1221F1F-0820-B6B4-758A-A26BA532E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093" y="3439392"/>
            <a:ext cx="1871211" cy="4699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E2A2F1A-ED51-C4A4-1E1D-5CBA82FE6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066" y="3240537"/>
            <a:ext cx="1544247" cy="97473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0629FF4-A796-457C-9440-8E4A86F35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605" y="4624238"/>
            <a:ext cx="2647616" cy="4850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5F81FE5-1B3F-02B2-2ADE-1BDF250C3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133" y="4465242"/>
            <a:ext cx="3075354" cy="7969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829EB86-136B-9DAF-002C-E6CC01DEF3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6878" y="4466193"/>
            <a:ext cx="2373327" cy="8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C51AF7C-E5C6-BFD8-E259-F9C5FD2EF39F}"/>
              </a:ext>
            </a:extLst>
          </p:cNvPr>
          <p:cNvSpPr/>
          <p:nvPr/>
        </p:nvSpPr>
        <p:spPr>
          <a:xfrm>
            <a:off x="0" y="4591747"/>
            <a:ext cx="12192000" cy="2266252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C247401E-9829-9F7A-0D40-F0575F9FAA17}"/>
              </a:ext>
            </a:extLst>
          </p:cNvPr>
          <p:cNvSpPr txBox="1">
            <a:spLocks/>
          </p:cNvSpPr>
          <p:nvPr/>
        </p:nvSpPr>
        <p:spPr>
          <a:xfrm>
            <a:off x="1409281" y="4002269"/>
            <a:ext cx="4299858" cy="2765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de-DE" sz="1800" b="1" dirty="0"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endParaRPr lang="de-DE" sz="1800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de-DE" sz="1800" b="1" dirty="0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nils@derstartupanwalt.de</a:t>
            </a:r>
            <a:endParaRPr lang="de-DE" sz="1800" b="1" dirty="0">
              <a:solidFill>
                <a:schemeClr val="bg1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de-DE" sz="1800" b="1" dirty="0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www.derstartupanwalt.de</a:t>
            </a:r>
            <a:endParaRPr lang="de-DE" sz="1800" b="1" dirty="0">
              <a:solidFill>
                <a:schemeClr val="bg1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endParaRPr lang="de-DE" sz="1800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de-DE" sz="1800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8200" y="699688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Profitiert von unserer </a:t>
            </a:r>
            <a:r>
              <a:rPr lang="de-DE" sz="4400" b="1" dirty="0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Erfahrung!</a:t>
            </a:r>
          </a:p>
        </p:txBody>
      </p:sp>
      <p:sp>
        <p:nvSpPr>
          <p:cNvPr id="2" name="Inhaltsplatzhalter 16">
            <a:extLst>
              <a:ext uri="{FF2B5EF4-FFF2-40B4-BE49-F238E27FC236}">
                <a16:creationId xmlns:a16="http://schemas.microsoft.com/office/drawing/2014/main" id="{EADE57A3-AE7E-9488-25B0-1300C8DFF4C2}"/>
              </a:ext>
            </a:extLst>
          </p:cNvPr>
          <p:cNvSpPr txBox="1">
            <a:spLocks/>
          </p:cNvSpPr>
          <p:nvPr/>
        </p:nvSpPr>
        <p:spPr>
          <a:xfrm>
            <a:off x="838200" y="1639698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  <a:p>
            <a:endParaRPr lang="de-DE" sz="2000" dirty="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3200" b="1" i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Kontaktiert uns gerne!</a:t>
            </a:r>
          </a:p>
        </p:txBody>
      </p:sp>
      <p:pic>
        <p:nvPicPr>
          <p:cNvPr id="6" name="Grafik 5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8FC583E1-1C3E-C013-E96B-93F361BE3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526" y="3190144"/>
            <a:ext cx="3342045" cy="28032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73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C247401E-9829-9F7A-0D40-F0575F9FAA17}"/>
              </a:ext>
            </a:extLst>
          </p:cNvPr>
          <p:cNvSpPr txBox="1">
            <a:spLocks/>
          </p:cNvSpPr>
          <p:nvPr/>
        </p:nvSpPr>
        <p:spPr>
          <a:xfrm>
            <a:off x="839409" y="1962282"/>
            <a:ext cx="62719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de-DE" sz="1800" b="1" dirty="0"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NILS LENNART BREMANN</a:t>
            </a:r>
          </a:p>
          <a:p>
            <a:pPr algn="l"/>
            <a:r>
              <a:rPr lang="de-DE" sz="1800" b="1" dirty="0">
                <a:solidFill>
                  <a:srgbClr val="F88B2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Rechtsanwalt &amp; Gründer</a:t>
            </a:r>
          </a:p>
          <a:p>
            <a:endParaRPr lang="de-DE" sz="1800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de-DE" sz="18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nils@derstartupanwalt.de</a:t>
            </a:r>
            <a:endParaRPr lang="de-DE" sz="1800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de-DE" sz="18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www.derstartupanwalt.de</a:t>
            </a:r>
            <a:endParaRPr lang="de-DE" sz="1800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endParaRPr lang="de-DE" sz="1800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de-DE" sz="1800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Seit 2015 </a:t>
            </a:r>
            <a:r>
              <a:rPr lang="de-DE" sz="18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de-DE" sz="1800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8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Rechtsanwalt für Startups &amp; </a:t>
            </a:r>
            <a:r>
              <a:rPr lang="de-DE" sz="1800" dirty="0" err="1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Gründer:innen</a:t>
            </a:r>
            <a:endParaRPr lang="de-DE" sz="1800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de-DE" sz="1800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Seit 2018 </a:t>
            </a:r>
            <a:r>
              <a:rPr lang="de-DE" sz="18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- TÜV-zertifizierter Datenschutzbeauftragter</a:t>
            </a:r>
          </a:p>
          <a:p>
            <a:pPr algn="l"/>
            <a:r>
              <a:rPr lang="de-DE" sz="1800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2024</a:t>
            </a:r>
            <a:r>
              <a:rPr lang="de-DE" sz="18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- über 500 </a:t>
            </a:r>
            <a:r>
              <a:rPr lang="de-DE" sz="1800" dirty="0" err="1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Gründer:innen</a:t>
            </a:r>
            <a:r>
              <a:rPr lang="de-DE" sz="1800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erfolgreich beraten</a:t>
            </a:r>
          </a:p>
        </p:txBody>
      </p:sp>
      <p:pic>
        <p:nvPicPr>
          <p:cNvPr id="5" name="Grafik 4" descr="Ein Bild, das Menschliches Gesicht, Lächeln, Person, Kleidung enthält.&#10;&#10;Automatisch generierte Beschreibung">
            <a:extLst>
              <a:ext uri="{FF2B5EF4-FFF2-40B4-BE49-F238E27FC236}">
                <a16:creationId xmlns:a16="http://schemas.microsoft.com/office/drawing/2014/main" id="{24187C94-D9B9-D190-5569-D015073D89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" r="-1" b="31374"/>
          <a:stretch/>
        </p:blipFill>
        <p:spPr>
          <a:xfrm>
            <a:off x="7232761" y="2218267"/>
            <a:ext cx="3839369" cy="3839369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9409" y="106330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Rechtsanwalt Nils Bremann</a:t>
            </a:r>
          </a:p>
        </p:txBody>
      </p:sp>
    </p:spTree>
    <p:extLst>
      <p:ext uri="{BB962C8B-B14F-4D97-AF65-F5344CB8AC3E}">
        <p14:creationId xmlns:p14="http://schemas.microsoft.com/office/powerpoint/2010/main" val="14793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FA55BA06-25B2-9F35-0C3A-A6B7B011E5F4}"/>
              </a:ext>
            </a:extLst>
          </p:cNvPr>
          <p:cNvSpPr/>
          <p:nvPr/>
        </p:nvSpPr>
        <p:spPr>
          <a:xfrm>
            <a:off x="8175071" y="3833318"/>
            <a:ext cx="2220089" cy="2149420"/>
          </a:xfrm>
          <a:prstGeom prst="ellipse">
            <a:avLst/>
          </a:prstGeom>
          <a:solidFill>
            <a:srgbClr val="0006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652054-7A6A-FF2C-C37C-2D8193AA3B8C}"/>
              </a:ext>
            </a:extLst>
          </p:cNvPr>
          <p:cNvSpPr/>
          <p:nvPr/>
        </p:nvSpPr>
        <p:spPr>
          <a:xfrm>
            <a:off x="4982373" y="3802136"/>
            <a:ext cx="2220089" cy="2149420"/>
          </a:xfrm>
          <a:prstGeom prst="ellipse">
            <a:avLst/>
          </a:prstGeom>
          <a:solidFill>
            <a:srgbClr val="0006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1C04F7C-07FC-A4DC-DC79-00902EE58883}"/>
              </a:ext>
            </a:extLst>
          </p:cNvPr>
          <p:cNvSpPr/>
          <p:nvPr/>
        </p:nvSpPr>
        <p:spPr>
          <a:xfrm>
            <a:off x="1770790" y="3802136"/>
            <a:ext cx="2220089" cy="2149420"/>
          </a:xfrm>
          <a:prstGeom prst="ellipse">
            <a:avLst/>
          </a:prstGeom>
          <a:solidFill>
            <a:srgbClr val="0006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C247401E-9829-9F7A-0D40-F0575F9FAA17}"/>
              </a:ext>
            </a:extLst>
          </p:cNvPr>
          <p:cNvSpPr txBox="1">
            <a:spLocks/>
          </p:cNvSpPr>
          <p:nvPr/>
        </p:nvSpPr>
        <p:spPr>
          <a:xfrm>
            <a:off x="838200" y="1333861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de-DE" sz="1800" b="1" dirty="0">
              <a:solidFill>
                <a:srgbClr val="050A3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de-DE" sz="1800" b="1" dirty="0">
              <a:solidFill>
                <a:srgbClr val="050A3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3200" b="1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Professionelle Rechtsberatung für </a:t>
            </a:r>
          </a:p>
          <a:p>
            <a:pPr>
              <a:lnSpc>
                <a:spcPct val="120000"/>
              </a:lnSpc>
            </a:pPr>
            <a:r>
              <a:rPr lang="de-DE" sz="3200" b="1" dirty="0" err="1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Gründer:innen</a:t>
            </a:r>
            <a:r>
              <a:rPr lang="de-DE" sz="3200" b="1" dirty="0">
                <a:solidFill>
                  <a:srgbClr val="050A30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&amp; Startups!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760929" y="101154"/>
            <a:ext cx="1117928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Was macht der </a:t>
            </a:r>
            <a:r>
              <a:rPr lang="de-DE" sz="4400" b="1" dirty="0" err="1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startup</a:t>
            </a:r>
            <a:r>
              <a:rPr lang="de-DE" sz="4400" b="1" dirty="0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de-DE" sz="4400" b="1" dirty="0" err="1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anwalt</a:t>
            </a: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A794A79-F068-908D-B0A9-F60E67D2895B}"/>
              </a:ext>
            </a:extLst>
          </p:cNvPr>
          <p:cNvSpPr txBox="1"/>
          <p:nvPr/>
        </p:nvSpPr>
        <p:spPr>
          <a:xfrm>
            <a:off x="2304752" y="4508835"/>
            <a:ext cx="1700550" cy="592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i="1" dirty="0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Digital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C96946-20A6-0724-CF6E-50A37B207BBE}"/>
              </a:ext>
            </a:extLst>
          </p:cNvPr>
          <p:cNvSpPr txBox="1"/>
          <p:nvPr/>
        </p:nvSpPr>
        <p:spPr>
          <a:xfrm>
            <a:off x="5098365" y="4540903"/>
            <a:ext cx="2551300" cy="592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i="1" dirty="0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Verständlich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A975504-5634-2C3F-1700-FF468006B54C}"/>
              </a:ext>
            </a:extLst>
          </p:cNvPr>
          <p:cNvSpPr txBox="1"/>
          <p:nvPr/>
        </p:nvSpPr>
        <p:spPr>
          <a:xfrm>
            <a:off x="7962573" y="4510112"/>
            <a:ext cx="2551300" cy="592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b="1" i="1" dirty="0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Fair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526CA75-A488-3F18-B815-F502F997D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00" y="3694846"/>
            <a:ext cx="738767" cy="73876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661FCB8-A924-AE9F-80BC-2E160658C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599" y="3694846"/>
            <a:ext cx="738767" cy="73876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FC540A9-9404-E071-3C7C-45A7DD4FE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071" y="3636231"/>
            <a:ext cx="738767" cy="7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6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8200" y="113338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vertrauen von </a:t>
            </a:r>
            <a:r>
              <a:rPr lang="de-DE" sz="4400" b="1" dirty="0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+500</a:t>
            </a: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de-DE" sz="4400" b="1" dirty="0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Startups</a:t>
            </a: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028" name="Picture 4" descr="Syte | Klimaschutz Unternehmen">
            <a:extLst>
              <a:ext uri="{FF2B5EF4-FFF2-40B4-BE49-F238E27FC236}">
                <a16:creationId xmlns:a16="http://schemas.microsoft.com/office/drawing/2014/main" id="{E2B8481C-EA6B-330F-3C5C-DE6259F79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25" y="3532625"/>
            <a:ext cx="1290515" cy="72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dyoucated (edyoucated GmbH)">
            <a:extLst>
              <a:ext uri="{FF2B5EF4-FFF2-40B4-BE49-F238E27FC236}">
                <a16:creationId xmlns:a16="http://schemas.microsoft.com/office/drawing/2014/main" id="{39D49E89-CD64-8990-479E-F5F91DE5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69" y="3569046"/>
            <a:ext cx="2078061" cy="57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1Done - Brand University">
            <a:extLst>
              <a:ext uri="{FF2B5EF4-FFF2-40B4-BE49-F238E27FC236}">
                <a16:creationId xmlns:a16="http://schemas.microsoft.com/office/drawing/2014/main" id="{3D8DEE00-E8A2-FF97-5716-563315430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8" b="32780"/>
          <a:stretch/>
        </p:blipFill>
        <p:spPr bwMode="auto">
          <a:xfrm>
            <a:off x="370295" y="4450117"/>
            <a:ext cx="2078061" cy="82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nytime.green - Dynamische Stromtarife für Stadtwerke &amp; EVU optimieren!">
            <a:extLst>
              <a:ext uri="{FF2B5EF4-FFF2-40B4-BE49-F238E27FC236}">
                <a16:creationId xmlns:a16="http://schemas.microsoft.com/office/drawing/2014/main" id="{9BC207A7-0168-E1EF-8F7A-21C09D31C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090" y="3677794"/>
            <a:ext cx="1818860" cy="50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rueffles | Viva Technology ☆">
            <a:extLst>
              <a:ext uri="{FF2B5EF4-FFF2-40B4-BE49-F238E27FC236}">
                <a16:creationId xmlns:a16="http://schemas.microsoft.com/office/drawing/2014/main" id="{A8571ADF-64D6-E341-286A-17D4EFF2F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297" y="4346200"/>
            <a:ext cx="1120960" cy="7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LeseAllianz – Leseförderung">
            <a:extLst>
              <a:ext uri="{FF2B5EF4-FFF2-40B4-BE49-F238E27FC236}">
                <a16:creationId xmlns:a16="http://schemas.microsoft.com/office/drawing/2014/main" id="{21AF7D11-55BB-F41B-FE59-8012481D2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41" y="4636271"/>
            <a:ext cx="2083978" cy="57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alla Supply | Echometer - WG4050 - Solenoid Complete">
            <a:extLst>
              <a:ext uri="{FF2B5EF4-FFF2-40B4-BE49-F238E27FC236}">
                <a16:creationId xmlns:a16="http://schemas.microsoft.com/office/drawing/2014/main" id="{CFA49778-24A9-E86C-AC24-7401BABA3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7" b="28446"/>
          <a:stretch/>
        </p:blipFill>
        <p:spPr bwMode="auto">
          <a:xfrm>
            <a:off x="6096000" y="3251229"/>
            <a:ext cx="2078061" cy="105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Externer Datenschutzbeauftragter nach DSGVO | Keyed GmbH">
            <a:extLst>
              <a:ext uri="{FF2B5EF4-FFF2-40B4-BE49-F238E27FC236}">
                <a16:creationId xmlns:a16="http://schemas.microsoft.com/office/drawing/2014/main" id="{975B8E97-2009-750D-7DC0-0319BB649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265" y="4678145"/>
            <a:ext cx="2221297" cy="44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693F8E3-666B-C8C3-A07D-08A5D3EBB639}"/>
              </a:ext>
            </a:extLst>
          </p:cNvPr>
          <p:cNvSpPr/>
          <p:nvPr/>
        </p:nvSpPr>
        <p:spPr>
          <a:xfrm>
            <a:off x="0" y="5837113"/>
            <a:ext cx="12192000" cy="469901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3B7F27D-B936-FE98-79C8-E571F7045101}"/>
              </a:ext>
            </a:extLst>
          </p:cNvPr>
          <p:cNvSpPr/>
          <p:nvPr/>
        </p:nvSpPr>
        <p:spPr>
          <a:xfrm>
            <a:off x="0" y="2533050"/>
            <a:ext cx="12192000" cy="469901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52" name="Picture 28" descr="YOOLEO">
            <a:extLst>
              <a:ext uri="{FF2B5EF4-FFF2-40B4-BE49-F238E27FC236}">
                <a16:creationId xmlns:a16="http://schemas.microsoft.com/office/drawing/2014/main" id="{70B39486-654A-6ED8-1101-FE372AF1E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29444"/>
            <a:ext cx="1991633" cy="46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6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285FA09-6000-6505-C315-37ABF1D6BAE7}"/>
              </a:ext>
            </a:extLst>
          </p:cNvPr>
          <p:cNvSpPr/>
          <p:nvPr/>
        </p:nvSpPr>
        <p:spPr>
          <a:xfrm>
            <a:off x="7310707" y="2362814"/>
            <a:ext cx="3898046" cy="3772251"/>
          </a:xfrm>
          <a:prstGeom prst="ellipse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769ED48-E25E-869D-7B11-4DE12E3FBC41}"/>
              </a:ext>
            </a:extLst>
          </p:cNvPr>
          <p:cNvSpPr/>
          <p:nvPr/>
        </p:nvSpPr>
        <p:spPr>
          <a:xfrm>
            <a:off x="1204850" y="2362815"/>
            <a:ext cx="3898046" cy="3772251"/>
          </a:xfrm>
          <a:prstGeom prst="ellipse">
            <a:avLst/>
          </a:prstGeom>
          <a:solidFill>
            <a:srgbClr val="E7EF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C247401E-9829-9F7A-0D40-F0575F9FAA17}"/>
              </a:ext>
            </a:extLst>
          </p:cNvPr>
          <p:cNvSpPr txBox="1">
            <a:spLocks/>
          </p:cNvSpPr>
          <p:nvPr/>
        </p:nvSpPr>
        <p:spPr>
          <a:xfrm>
            <a:off x="152835" y="2552323"/>
            <a:ext cx="5068266" cy="377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/>
          </a:p>
          <a:p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0" indent="0">
              <a:buNone/>
            </a:pPr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80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	</a:t>
            </a:r>
            <a:r>
              <a:rPr lang="de-DE" sz="36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Rechtspakete</a:t>
            </a:r>
            <a:endParaRPr lang="de-DE" sz="2800" b="1" i="1" dirty="0">
              <a:solidFill>
                <a:srgbClr val="000635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marL="0" indent="0" algn="l">
              <a:buNone/>
            </a:pPr>
            <a:endParaRPr lang="de-DE" sz="180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>
              <a:lnSpc>
                <a:spcPct val="150000"/>
              </a:lnSpc>
            </a:pPr>
            <a:r>
              <a:rPr lang="de-DE" sz="180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	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13C96E0-899E-9A91-3190-C5348347D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50" y="2277713"/>
            <a:ext cx="1029774" cy="102977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5665645-4767-ADDA-682B-99739E4FEBE5}"/>
              </a:ext>
            </a:extLst>
          </p:cNvPr>
          <p:cNvSpPr txBox="1"/>
          <p:nvPr/>
        </p:nvSpPr>
        <p:spPr>
          <a:xfrm>
            <a:off x="7008065" y="3657678"/>
            <a:ext cx="6096000" cy="842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de-DE" sz="18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de-DE" sz="3600" b="1" i="1" dirty="0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Workshops</a:t>
            </a:r>
            <a:endParaRPr lang="de-DE" sz="2800" b="1" i="1" dirty="0">
              <a:solidFill>
                <a:schemeClr val="bg1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28F7473-90C6-E342-5734-BCE9533575F9}"/>
              </a:ext>
            </a:extLst>
          </p:cNvPr>
          <p:cNvSpPr txBox="1">
            <a:spLocks/>
          </p:cNvSpPr>
          <p:nvPr/>
        </p:nvSpPr>
        <p:spPr>
          <a:xfrm>
            <a:off x="827314" y="531480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Unsere </a:t>
            </a:r>
            <a:r>
              <a:rPr lang="de-DE" sz="4400" b="1" dirty="0" err="1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angebote</a:t>
            </a: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für</a:t>
            </a:r>
          </a:p>
          <a:p>
            <a:pPr>
              <a:lnSpc>
                <a:spcPct val="110000"/>
              </a:lnSpc>
            </a:pPr>
            <a:r>
              <a:rPr lang="de-DE" sz="4400" b="1" dirty="0" err="1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Gründer:innen</a:t>
            </a:r>
            <a:r>
              <a:rPr lang="de-DE" sz="4400" b="1" dirty="0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&amp; Startups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85FD58A-865A-E4AE-A8B6-D1FE99C5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465" y="2284897"/>
            <a:ext cx="1029774" cy="10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B769ED48-E25E-869D-7B11-4DE12E3FBC41}"/>
              </a:ext>
            </a:extLst>
          </p:cNvPr>
          <p:cNvSpPr/>
          <p:nvPr/>
        </p:nvSpPr>
        <p:spPr>
          <a:xfrm>
            <a:off x="3374382" y="1054100"/>
            <a:ext cx="5236218" cy="497391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C247401E-9829-9F7A-0D40-F0575F9FAA17}"/>
              </a:ext>
            </a:extLst>
          </p:cNvPr>
          <p:cNvSpPr txBox="1">
            <a:spLocks/>
          </p:cNvSpPr>
          <p:nvPr/>
        </p:nvSpPr>
        <p:spPr>
          <a:xfrm>
            <a:off x="2957367" y="1792896"/>
            <a:ext cx="5068266" cy="37722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sz="18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de-DE" sz="18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de-DE" sz="40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Rechtspakete</a:t>
            </a:r>
          </a:p>
          <a:p>
            <a:pPr marL="0" indent="0" algn="l">
              <a:buNone/>
            </a:pPr>
            <a:endParaRPr lang="de-DE" sz="18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50000"/>
              </a:lnSpc>
            </a:pPr>
            <a:r>
              <a:rPr lang="de-DE" sz="18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221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C247401E-9829-9F7A-0D40-F0575F9FAA17}"/>
              </a:ext>
            </a:extLst>
          </p:cNvPr>
          <p:cNvSpPr txBox="1">
            <a:spLocks/>
          </p:cNvSpPr>
          <p:nvPr/>
        </p:nvSpPr>
        <p:spPr>
          <a:xfrm>
            <a:off x="6174287" y="1813536"/>
            <a:ext cx="5230494" cy="480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b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de-DE" b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„</a:t>
            </a:r>
            <a:r>
              <a:rPr lang="de-DE" altLang="en-US" b="1" i="1" dirty="0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Mit unseren Rechtspaketen helfen wir </a:t>
            </a:r>
            <a:r>
              <a:rPr lang="de-DE" altLang="en-US" b="1" i="1" dirty="0" err="1">
                <a:solidFill>
                  <a:srgbClr val="F88B2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Gründer:innen</a:t>
            </a:r>
            <a:r>
              <a:rPr lang="de-DE" altLang="en-US" b="1" i="1" dirty="0">
                <a:solidFill>
                  <a:srgbClr val="F88B2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lang="de-DE" altLang="en-US" b="1" i="1" dirty="0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&amp;</a:t>
            </a:r>
            <a:r>
              <a:rPr lang="de-DE" altLang="en-US" b="1" i="1" dirty="0">
                <a:solidFill>
                  <a:srgbClr val="F88B2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Startups</a:t>
            </a:r>
            <a:r>
              <a:rPr lang="de-DE" altLang="en-US" b="1" i="1" dirty="0">
                <a:solidFill>
                  <a:srgbClr val="050A3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, ihr jeweiliges Rechtsthema vollumfassend zu lösen. Von der Beratung bis zum fertigen Vertrag. Alles zum Festpreis“</a:t>
            </a:r>
            <a:endParaRPr lang="de-DE" b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3F0E3A3-9AC6-757D-7C61-033F7C2B4173}"/>
              </a:ext>
            </a:extLst>
          </p:cNvPr>
          <p:cNvSpPr txBox="1">
            <a:spLocks/>
          </p:cNvSpPr>
          <p:nvPr/>
        </p:nvSpPr>
        <p:spPr>
          <a:xfrm>
            <a:off x="623410" y="101600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 err="1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rechtspakete</a:t>
            </a:r>
            <a:endParaRPr lang="de-DE" sz="4400" b="1" dirty="0">
              <a:solidFill>
                <a:srgbClr val="000635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fik 6" descr="Ein Bild, das Menschliches Gesicht, Lächeln, Person, Kleidung enthält.&#10;&#10;Automatisch generierte Beschreibung">
            <a:extLst>
              <a:ext uri="{FF2B5EF4-FFF2-40B4-BE49-F238E27FC236}">
                <a16:creationId xmlns:a16="http://schemas.microsoft.com/office/drawing/2014/main" id="{C8B6133C-CDBE-E8E7-AE8B-7193A253A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" r="-1" b="31374"/>
          <a:stretch/>
        </p:blipFill>
        <p:spPr>
          <a:xfrm>
            <a:off x="982833" y="2167961"/>
            <a:ext cx="3839369" cy="3839369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49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2DB1984-8F1B-0A35-C006-AACE922ECF82}"/>
              </a:ext>
            </a:extLst>
          </p:cNvPr>
          <p:cNvSpPr/>
          <p:nvPr/>
        </p:nvSpPr>
        <p:spPr>
          <a:xfrm>
            <a:off x="4061616" y="2390371"/>
            <a:ext cx="4308811" cy="4080147"/>
          </a:xfrm>
          <a:prstGeom prst="ellipse">
            <a:avLst/>
          </a:prstGeom>
          <a:solidFill>
            <a:srgbClr val="FFEC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2E4BFE2-A6FA-29E7-B8AA-E00990CE07E1}"/>
              </a:ext>
            </a:extLst>
          </p:cNvPr>
          <p:cNvSpPr txBox="1">
            <a:spLocks/>
          </p:cNvSpPr>
          <p:nvPr/>
        </p:nvSpPr>
        <p:spPr>
          <a:xfrm>
            <a:off x="838200" y="83882"/>
            <a:ext cx="107813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Paul Grotesk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solidFill>
                  <a:srgbClr val="F88B2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Rechtspakete</a:t>
            </a:r>
            <a:r>
              <a:rPr lang="de-DE" sz="4400" b="1" dirty="0">
                <a:solidFill>
                  <a:srgbClr val="00063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im </a:t>
            </a:r>
            <a:r>
              <a:rPr lang="de-DE" sz="4400" b="1" dirty="0">
                <a:solidFill>
                  <a:srgbClr val="050A3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überblick</a:t>
            </a:r>
          </a:p>
        </p:txBody>
      </p:sp>
      <p:sp>
        <p:nvSpPr>
          <p:cNvPr id="3" name="Inhaltsplatzhalter 16">
            <a:extLst>
              <a:ext uri="{FF2B5EF4-FFF2-40B4-BE49-F238E27FC236}">
                <a16:creationId xmlns:a16="http://schemas.microsoft.com/office/drawing/2014/main" id="{00E384E3-1044-30B8-C168-31241E44F689}"/>
              </a:ext>
            </a:extLst>
          </p:cNvPr>
          <p:cNvSpPr txBox="1">
            <a:spLocks/>
          </p:cNvSpPr>
          <p:nvPr/>
        </p:nvSpPr>
        <p:spPr>
          <a:xfrm>
            <a:off x="838200" y="1506170"/>
            <a:ext cx="10615314" cy="201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Paul Grotesk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endParaRPr lang="de-DE" sz="1800" dirty="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EE59EE-33D4-F401-4802-E0467C19F055}"/>
              </a:ext>
            </a:extLst>
          </p:cNvPr>
          <p:cNvSpPr txBox="1"/>
          <p:nvPr/>
        </p:nvSpPr>
        <p:spPr>
          <a:xfrm>
            <a:off x="8370426" y="5551429"/>
            <a:ext cx="342824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Online Rechtspaket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9C0319A-2AED-5532-ED94-067DFCF77026}"/>
              </a:ext>
            </a:extLst>
          </p:cNvPr>
          <p:cNvSpPr txBox="1"/>
          <p:nvPr/>
        </p:nvSpPr>
        <p:spPr>
          <a:xfrm>
            <a:off x="1660521" y="3386487"/>
            <a:ext cx="28018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b="1" i="1">
                <a:solidFill>
                  <a:srgbClr val="000635"/>
                </a:solidFill>
                <a:latin typeface="Helvetica" pitchFamily="2" charset="0"/>
                <a:ea typeface="Segoe UI Symbol" panose="020B0502040204020203" pitchFamily="34" charset="0"/>
                <a:cs typeface="FUTURA MEDIUM" panose="020B0602020204020303" pitchFamily="34" charset="-79"/>
              </a:defRPr>
            </a:lvl1pPr>
          </a:lstStyle>
          <a:p>
            <a:r>
              <a:rPr lang="de-DE" sz="2600" dirty="0">
                <a:latin typeface="Segoe UI" panose="020B0502040204020203" pitchFamily="34" charset="0"/>
                <a:cs typeface="Segoe UI" panose="020B0502040204020203" pitchFamily="34" charset="0"/>
              </a:rPr>
              <a:t>VSOP Paket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F2530C4-24C9-C638-AF5A-43AAB0C3DBE6}"/>
              </a:ext>
            </a:extLst>
          </p:cNvPr>
          <p:cNvSpPr txBox="1"/>
          <p:nvPr/>
        </p:nvSpPr>
        <p:spPr>
          <a:xfrm>
            <a:off x="5156855" y="1509971"/>
            <a:ext cx="2545208" cy="617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6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Markenpaket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656B3C-DE26-FA34-A048-4A85780DFDCE}"/>
              </a:ext>
            </a:extLst>
          </p:cNvPr>
          <p:cNvSpPr txBox="1"/>
          <p:nvPr/>
        </p:nvSpPr>
        <p:spPr>
          <a:xfrm>
            <a:off x="8717077" y="3388040"/>
            <a:ext cx="34282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Gründungspaket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602AE90-3C5A-FFC2-5B2B-2D4F6467FFB0}"/>
              </a:ext>
            </a:extLst>
          </p:cNvPr>
          <p:cNvSpPr txBox="1"/>
          <p:nvPr/>
        </p:nvSpPr>
        <p:spPr>
          <a:xfrm>
            <a:off x="735446" y="5497680"/>
            <a:ext cx="4308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b="1" i="1" dirty="0">
                <a:solidFill>
                  <a:srgbClr val="000635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Datenschutzservice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2EDA5089-8B08-F0FB-D79C-63DE95EC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007" y="2178928"/>
            <a:ext cx="635721" cy="63572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78D7252-CC5A-8C80-9032-EC97EB53A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465" y="3361741"/>
            <a:ext cx="635721" cy="6357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DE68070-0137-A85C-AC87-7C25C6249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514" y="3354225"/>
            <a:ext cx="635721" cy="6357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55B4644-1FB1-015A-93A9-118184BA2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048" y="5342680"/>
            <a:ext cx="635721" cy="6357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9B3065C-540E-2603-3157-7F5AF5405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273" y="5354402"/>
            <a:ext cx="635721" cy="63572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08AEBB8-258A-3FFA-D4BD-D3383A106152}"/>
              </a:ext>
            </a:extLst>
          </p:cNvPr>
          <p:cNvSpPr/>
          <p:nvPr/>
        </p:nvSpPr>
        <p:spPr>
          <a:xfrm>
            <a:off x="10929422" y="-926621"/>
            <a:ext cx="2220089" cy="2149420"/>
          </a:xfrm>
          <a:prstGeom prst="ellipse">
            <a:avLst/>
          </a:prstGeom>
          <a:solidFill>
            <a:srgbClr val="0006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2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早教招生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</Words>
  <Application>Microsoft Macintosh PowerPoint</Application>
  <PresentationFormat>Breitbild</PresentationFormat>
  <Paragraphs>185</Paragraphs>
  <Slides>27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等线</vt:lpstr>
      <vt:lpstr>等线 Light</vt:lpstr>
      <vt:lpstr>Arial</vt:lpstr>
      <vt:lpstr>Helvetica</vt:lpstr>
      <vt:lpstr>Segoe UI</vt:lpstr>
      <vt:lpstr>Segoe UI Symbol</vt:lpstr>
      <vt:lpstr>Office 主题​​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早教招生</dc:title>
  <dc:creator>PC</dc:creator>
  <cp:lastModifiedBy>Nils Bremann</cp:lastModifiedBy>
  <cp:revision>12</cp:revision>
  <cp:lastPrinted>2023-08-28T10:25:58Z</cp:lastPrinted>
  <dcterms:created xsi:type="dcterms:W3CDTF">2017-05-04T03:45:00Z</dcterms:created>
  <dcterms:modified xsi:type="dcterms:W3CDTF">2024-06-05T08:10:12Z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F80D5DBAE1274228801C65C6B814865F</vt:lpwstr>
  </property>
  <property fmtid="{D5CDD505-2E9C-101B-9397-08002B2CF9AE}" pid="3" name="KSOProductBuildVer">
    <vt:lpwstr>1031-11.2.0.11254</vt:lpwstr>
  </property>
</Properties>
</file>